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4" r:id="rId110"/>
    <p:sldId id="356" r:id="rId111"/>
    <p:sldId id="357" r:id="rId112"/>
    <p:sldId id="359" r:id="rId113"/>
    <p:sldId id="358" r:id="rId114"/>
    <p:sldId id="360" r:id="rId115"/>
    <p:sldId id="361" r:id="rId116"/>
    <p:sldId id="362" r:id="rId117"/>
    <p:sldId id="363" r:id="rId118"/>
    <p:sldId id="425" r:id="rId119"/>
    <p:sldId id="364" r:id="rId120"/>
    <p:sldId id="366" r:id="rId121"/>
    <p:sldId id="365" r:id="rId122"/>
    <p:sldId id="367" r:id="rId123"/>
    <p:sldId id="371"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419" r:id="rId138"/>
    <p:sldId id="393" r:id="rId139"/>
    <p:sldId id="383" r:id="rId140"/>
    <p:sldId id="388" r:id="rId141"/>
    <p:sldId id="385" r:id="rId142"/>
    <p:sldId id="405" r:id="rId143"/>
    <p:sldId id="415" r:id="rId144"/>
    <p:sldId id="420"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 id="429"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5364" autoAdjust="0"/>
  </p:normalViewPr>
  <p:slideViewPr>
    <p:cSldViewPr>
      <p:cViewPr>
        <p:scale>
          <a:sx n="66" d="100"/>
          <a:sy n="66" d="100"/>
        </p:scale>
        <p:origin x="-1764" y="-60"/>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26048"/>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2018/8/30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134</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141</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159</a:t>
            </a:fld>
            <a:endParaRPr kumimoji="1" lang="ja-JP" altLang="en-US"/>
          </a:p>
        </p:txBody>
      </p:sp>
    </p:spTree>
    <p:extLst>
      <p:ext uri="{BB962C8B-B14F-4D97-AF65-F5344CB8AC3E}">
        <p14:creationId xmlns:p14="http://schemas.microsoft.com/office/powerpoint/2010/main" val="27834485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41</a:t>
            </a:fld>
            <a:endParaRPr kumimoji="1" lang="ja-JP" altLang="en-US"/>
          </a:p>
        </p:txBody>
      </p:sp>
    </p:spTree>
    <p:extLst>
      <p:ext uri="{BB962C8B-B14F-4D97-AF65-F5344CB8AC3E}">
        <p14:creationId xmlns:p14="http://schemas.microsoft.com/office/powerpoint/2010/main" val="30182138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113</a:t>
            </a:fld>
            <a:endParaRPr kumimoji="1" lang="ja-JP" altLang="en-US"/>
          </a:p>
        </p:txBody>
      </p:sp>
    </p:spTree>
    <p:extLst>
      <p:ext uri="{BB962C8B-B14F-4D97-AF65-F5344CB8AC3E}">
        <p14:creationId xmlns:p14="http://schemas.microsoft.com/office/powerpoint/2010/main" val="20684091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2018/8/30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2018/8/30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5" Type="http://schemas.openxmlformats.org/officeDocument/2006/relationships/image" Target="../media/image138.png"/><Relationship Id="rId4" Type="http://schemas.openxmlformats.org/officeDocument/2006/relationships/image" Target="../media/image137.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8.png"/><Relationship Id="rId3" Type="http://schemas.openxmlformats.org/officeDocument/2006/relationships/image" Target="../media/image143.png"/><Relationship Id="rId7" Type="http://schemas.openxmlformats.org/officeDocument/2006/relationships/image" Target="../media/image147.png"/><Relationship Id="rId2" Type="http://schemas.openxmlformats.org/officeDocument/2006/relationships/image" Target="../media/image142.png"/><Relationship Id="rId1" Type="http://schemas.openxmlformats.org/officeDocument/2006/relationships/slideLayout" Target="../slideLayouts/slideLayout7.xml"/><Relationship Id="rId6" Type="http://schemas.openxmlformats.org/officeDocument/2006/relationships/image" Target="../media/image146.png"/><Relationship Id="rId5" Type="http://schemas.openxmlformats.org/officeDocument/2006/relationships/image" Target="../media/image145.png"/><Relationship Id="rId4" Type="http://schemas.openxmlformats.org/officeDocument/2006/relationships/image" Target="../media/image144.png"/></Relationships>
</file>

<file path=ppt/slides/_rels/slide109.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10.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3" Type="http://schemas.openxmlformats.org/officeDocument/2006/relationships/image" Target="../media/image154.gif"/><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56.png"/></Relationships>
</file>

<file path=ppt/slides/_rels/slide114.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64.tiff"/><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5.wmf"/><Relationship Id="rId4" Type="http://schemas.openxmlformats.org/officeDocument/2006/relationships/oleObject" Target="../embeddings/oleObject2.bin"/></Relationships>
</file>

<file path=ppt/slides/_rels/slide122.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 Id="rId4" Type="http://schemas.openxmlformats.org/officeDocument/2006/relationships/image" Target="../media/image169.png"/></Relationships>
</file>

<file path=ppt/slides/_rels/slide123.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3.png"/><Relationship Id="rId5" Type="http://schemas.openxmlformats.org/officeDocument/2006/relationships/image" Target="../media/image172.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76.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7.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81.png"/><Relationship Id="rId1" Type="http://schemas.openxmlformats.org/officeDocument/2006/relationships/slideLayout" Target="../slideLayouts/slideLayout7.xml"/><Relationship Id="rId4" Type="http://schemas.openxmlformats.org/officeDocument/2006/relationships/image" Target="../media/image182.png"/></Relationships>
</file>

<file path=ppt/slides/_rels/slide134.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4.png"/></Relationships>
</file>

<file path=ppt/slides/_rels/slide135.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 Id="rId5" Type="http://schemas.openxmlformats.org/officeDocument/2006/relationships/image" Target="../media/image188.png"/><Relationship Id="rId4" Type="http://schemas.openxmlformats.org/officeDocument/2006/relationships/image" Target="../media/image187.png"/></Relationships>
</file>

<file path=ppt/slides/_rels/slide13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2" Type="http://schemas.openxmlformats.org/officeDocument/2006/relationships/image" Target="../media/image190.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2" Type="http://schemas.openxmlformats.org/officeDocument/2006/relationships/image" Target="../media/image193.tiff"/><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2.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5" Type="http://schemas.openxmlformats.org/officeDocument/2006/relationships/image" Target="../media/image201.png"/><Relationship Id="rId4" Type="http://schemas.openxmlformats.org/officeDocument/2006/relationships/image" Target="../media/image200.png"/></Relationships>
</file>

<file path=ppt/slides/_rels/slide144.xml.rels><?xml version="1.0" encoding="UTF-8" standalone="yes"?>
<Relationships xmlns="http://schemas.openxmlformats.org/package/2006/relationships"><Relationship Id="rId2" Type="http://schemas.openxmlformats.org/officeDocument/2006/relationships/image" Target="../media/image202.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5.png"/><Relationship Id="rId7" Type="http://schemas.openxmlformats.org/officeDocument/2006/relationships/image" Target="../media/image20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208.png"/><Relationship Id="rId5" Type="http://schemas.openxmlformats.org/officeDocument/2006/relationships/image" Target="../media/image207.png"/><Relationship Id="rId4" Type="http://schemas.openxmlformats.org/officeDocument/2006/relationships/image" Target="../media/image206.png"/></Relationships>
</file>

<file path=ppt/slides/_rels/slide147.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213.png"/><Relationship Id="rId2" Type="http://schemas.openxmlformats.org/officeDocument/2006/relationships/image" Target="../media/image212.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54.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3" Type="http://schemas.openxmlformats.org/officeDocument/2006/relationships/image" Target="../media/image222.png"/><Relationship Id="rId2" Type="http://schemas.openxmlformats.org/officeDocument/2006/relationships/image" Target="../media/image221.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224.png"/><Relationship Id="rId2" Type="http://schemas.openxmlformats.org/officeDocument/2006/relationships/image" Target="../media/image223.png"/><Relationship Id="rId1" Type="http://schemas.openxmlformats.org/officeDocument/2006/relationships/slideLayout" Target="../slideLayouts/slideLayout7.xml"/><Relationship Id="rId5" Type="http://schemas.openxmlformats.org/officeDocument/2006/relationships/image" Target="../media/image226.png"/><Relationship Id="rId4" Type="http://schemas.openxmlformats.org/officeDocument/2006/relationships/image" Target="../media/image225.png"/></Relationships>
</file>

<file path=ppt/slides/_rels/slide159.xml.rels><?xml version="1.0" encoding="UTF-8" standalone="yes"?>
<Relationships xmlns="http://schemas.openxmlformats.org/package/2006/relationships"><Relationship Id="rId8" Type="http://schemas.openxmlformats.org/officeDocument/2006/relationships/image" Target="../media/image232.png"/><Relationship Id="rId3" Type="http://schemas.openxmlformats.org/officeDocument/2006/relationships/image" Target="../media/image227.png"/><Relationship Id="rId7" Type="http://schemas.openxmlformats.org/officeDocument/2006/relationships/image" Target="../media/image231.png"/><Relationship Id="rId2" Type="http://schemas.openxmlformats.org/officeDocument/2006/relationships/notesSlide" Target="../notesSlides/notesSlide15.xml"/><Relationship Id="rId1" Type="http://schemas.openxmlformats.org/officeDocument/2006/relationships/slideLayout" Target="../slideLayouts/slideLayout7.xml"/><Relationship Id="rId6" Type="http://schemas.openxmlformats.org/officeDocument/2006/relationships/image" Target="../media/image230.png"/><Relationship Id="rId5" Type="http://schemas.openxmlformats.org/officeDocument/2006/relationships/image" Target="../media/image229.png"/><Relationship Id="rId4" Type="http://schemas.openxmlformats.org/officeDocument/2006/relationships/image" Target="../media/image228.png"/><Relationship Id="rId9" Type="http://schemas.openxmlformats.org/officeDocument/2006/relationships/image" Target="../media/image233.png"/></Relationships>
</file>

<file path=ppt/slides/_rels/slide1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3.png"/><Relationship Id="rId4" Type="http://schemas.openxmlformats.org/officeDocument/2006/relationships/image" Target="../media/image22.png"/></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jpeg"/><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7.xml"/><Relationship Id="rId5" Type="http://schemas.openxmlformats.org/officeDocument/2006/relationships/image" Target="../media/image32.png"/><Relationship Id="rId4" Type="http://schemas.openxmlformats.org/officeDocument/2006/relationships/image" Target="../media/image31.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7.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6" Type="http://schemas.openxmlformats.org/officeDocument/2006/relationships/image" Target="../media/image9.png"/><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9.jpeg"/><Relationship Id="rId1" Type="http://schemas.openxmlformats.org/officeDocument/2006/relationships/slideLayout" Target="../slideLayouts/slideLayout7.xml"/><Relationship Id="rId4" Type="http://schemas.openxmlformats.org/officeDocument/2006/relationships/image" Target="../media/image40.png"/></Relationships>
</file>

<file path=ppt/slides/_rels/slide33.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45.emf"/></Relationships>
</file>

<file path=ppt/slides/_rels/slide3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38.xml.rels><?xml version="1.0" encoding="UTF-8" standalone="yes"?>
<Relationships xmlns="http://schemas.openxmlformats.org/package/2006/relationships"><Relationship Id="rId3" Type="http://schemas.openxmlformats.org/officeDocument/2006/relationships/image" Target="../media/image50.png"/><Relationship Id="rId7" Type="http://schemas.openxmlformats.org/officeDocument/2006/relationships/image" Target="../media/image54.png"/><Relationship Id="rId2" Type="http://schemas.openxmlformats.org/officeDocument/2006/relationships/image" Target="../media/image49.png"/><Relationship Id="rId1" Type="http://schemas.openxmlformats.org/officeDocument/2006/relationships/slideLayout" Target="../slideLayouts/slideLayout7.xml"/><Relationship Id="rId6" Type="http://schemas.openxmlformats.org/officeDocument/2006/relationships/image" Target="../media/image53.png"/><Relationship Id="rId5" Type="http://schemas.openxmlformats.org/officeDocument/2006/relationships/image" Target="../media/image52.png"/><Relationship Id="rId4" Type="http://schemas.openxmlformats.org/officeDocument/2006/relationships/image" Target="../media/image51.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9.gif"/><Relationship Id="rId2" Type="http://schemas.openxmlformats.org/officeDocument/2006/relationships/image" Target="../media/image58.gif"/><Relationship Id="rId1" Type="http://schemas.openxmlformats.org/officeDocument/2006/relationships/slideLayout" Target="../slideLayouts/slideLayout7.xml"/><Relationship Id="rId5" Type="http://schemas.openxmlformats.org/officeDocument/2006/relationships/image" Target="../media/image61.png"/><Relationship Id="rId4" Type="http://schemas.openxmlformats.org/officeDocument/2006/relationships/image" Target="../media/image60.jpeg"/></Relationships>
</file>

<file path=ppt/slides/_rels/slide5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image" Target="../media/image76.jpeg"/><Relationship Id="rId1" Type="http://schemas.openxmlformats.org/officeDocument/2006/relationships/slideLayout" Target="../slideLayouts/slideLayout7.xml"/><Relationship Id="rId6" Type="http://schemas.openxmlformats.org/officeDocument/2006/relationships/image" Target="../media/image80.gif"/><Relationship Id="rId5" Type="http://schemas.openxmlformats.org/officeDocument/2006/relationships/image" Target="../media/image79.gif"/><Relationship Id="rId4" Type="http://schemas.openxmlformats.org/officeDocument/2006/relationships/image" Target="../media/image7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8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8.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2.xml.rels><?xml version="1.0" encoding="UTF-8" standalone="yes"?>
<Relationships xmlns="http://schemas.openxmlformats.org/package/2006/relationships"><Relationship Id="rId2" Type="http://schemas.openxmlformats.org/officeDocument/2006/relationships/image" Target="../media/image92.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 Id="rId4" Type="http://schemas.openxmlformats.org/officeDocument/2006/relationships/image" Target="../media/image95.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5.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104.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103.png"/><Relationship Id="rId5" Type="http://schemas.openxmlformats.org/officeDocument/2006/relationships/image" Target="../media/image102.png"/><Relationship Id="rId4" Type="http://schemas.openxmlformats.org/officeDocument/2006/relationships/image" Target="../media/image101.emf"/><Relationship Id="rId9" Type="http://schemas.openxmlformats.org/officeDocument/2006/relationships/image" Target="../media/image106.tiff"/></Relationships>
</file>

<file path=ppt/slides/_rels/slide89.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9.png"/><Relationship Id="rId4" Type="http://schemas.openxmlformats.org/officeDocument/2006/relationships/image" Target="../media/image108.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5.png"/><Relationship Id="rId3" Type="http://schemas.openxmlformats.org/officeDocument/2006/relationships/image" Target="../media/image111.png"/><Relationship Id="rId7" Type="http://schemas.openxmlformats.org/officeDocument/2006/relationships/image" Target="../media/image114.png"/><Relationship Id="rId12" Type="http://schemas.openxmlformats.org/officeDocument/2006/relationships/image" Target="../media/image119.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8.png"/><Relationship Id="rId5" Type="http://schemas.openxmlformats.org/officeDocument/2006/relationships/image" Target="../media/image113.png"/><Relationship Id="rId10" Type="http://schemas.openxmlformats.org/officeDocument/2006/relationships/image" Target="../media/image117.png"/><Relationship Id="rId4" Type="http://schemas.openxmlformats.org/officeDocument/2006/relationships/image" Target="../media/image112.png"/><Relationship Id="rId9" Type="http://schemas.openxmlformats.org/officeDocument/2006/relationships/image" Target="../media/image116.png"/></Relationships>
</file>

<file path=ppt/slides/_rels/slide9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5.gif"/><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7.xml"/><Relationship Id="rId1" Type="http://schemas.openxmlformats.org/officeDocument/2006/relationships/slideLayout" Target="../slideLayouts/slideLayout7.xml"/><Relationship Id="rId5" Type="http://schemas.openxmlformats.org/officeDocument/2006/relationships/image" Target="../media/image128.png"/><Relationship Id="rId4" Type="http://schemas.openxmlformats.org/officeDocument/2006/relationships/image" Target="../media/image127.png"/></Relationships>
</file>

<file path=ppt/slides/_rels/slide97.xml.rels><?xml version="1.0" encoding="UTF-8" standalone="yes"?>
<Relationships xmlns="http://schemas.openxmlformats.org/package/2006/relationships"><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31.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3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
        <p:nvSpPr>
          <p:cNvPr id="5" name="Rectangle 4">
            <a:extLst>
              <a:ext uri="{FF2B5EF4-FFF2-40B4-BE49-F238E27FC236}">
                <a16:creationId xmlns:a16="http://schemas.microsoft.com/office/drawing/2014/main" xmlns="" id="{50634F51-E9A2-45E4-A100-58FA8260D2D2}"/>
              </a:ext>
            </a:extLst>
          </p:cNvPr>
          <p:cNvSpPr/>
          <p:nvPr/>
        </p:nvSpPr>
        <p:spPr>
          <a:xfrm>
            <a:off x="-4936" y="6520580"/>
            <a:ext cx="6862936"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Privilege creep</a:t>
            </a:r>
            <a:r>
              <a:rPr lang="en-US" altLang="ja-JP" dirty="0"/>
              <a:t>: Privilege creep often occurs when an employee changes job responsibilities within the organization and is granted new privileges. While an employee may need to retain his or her former privileges during a period of transition, those privileges are rarely revoked and result in an unnecessary accumulation of access privileges.</a:t>
            </a:r>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35024" y="5140509"/>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
        <p:nvSpPr>
          <p:cNvPr id="6" name="TextBox 5">
            <a:extLst>
              <a:ext uri="{FF2B5EF4-FFF2-40B4-BE49-F238E27FC236}">
                <a16:creationId xmlns:a16="http://schemas.microsoft.com/office/drawing/2014/main" xmlns="" id="{1B2A574E-4306-4033-B0A7-56DF1C2FA565}"/>
              </a:ext>
            </a:extLst>
          </p:cNvPr>
          <p:cNvSpPr txBox="1"/>
          <p:nvPr/>
        </p:nvSpPr>
        <p:spPr>
          <a:xfrm>
            <a:off x="0" y="6228184"/>
            <a:ext cx="5653920" cy="2185214"/>
          </a:xfrm>
          <a:prstGeom prst="rect">
            <a:avLst/>
          </a:prstGeom>
          <a:noFill/>
        </p:spPr>
        <p:txBody>
          <a:bodyPr wrap="none" rtlCol="0">
            <a:spAutoFit/>
          </a:bodyPr>
          <a:lstStyle/>
          <a:p>
            <a:r>
              <a:rPr lang="zh-CN" altLang="en-US" sz="1200" dirty="0"/>
              <a:t>一般的</a:t>
            </a:r>
            <a:r>
              <a:rPr lang="en-US" altLang="zh-CN" sz="1200" dirty="0"/>
              <a:t>Hacking steps:</a:t>
            </a:r>
          </a:p>
          <a:p>
            <a:pPr marL="625642" indent="-625642">
              <a:buSzPct val="100000"/>
              <a:buAutoNum type="arabicPeriod"/>
            </a:pPr>
            <a:r>
              <a:rPr lang="en-US" sz="1400" b="1" dirty="0" err="1">
                <a:solidFill>
                  <a:srgbClr val="FF0000"/>
                </a:solidFill>
              </a:rPr>
              <a:t>Footprinting</a:t>
            </a:r>
            <a:endParaRPr lang="en-US" sz="1400" b="1" dirty="0">
              <a:solidFill>
                <a:srgbClr val="FF0000"/>
              </a:solidFill>
            </a:endParaRPr>
          </a:p>
          <a:p>
            <a:pPr marL="1286042" lvl="1" indent="-625642">
              <a:buSzPct val="100000"/>
              <a:buAutoNum type="romanLcParenR"/>
            </a:pPr>
            <a:r>
              <a:rPr lang="ja-JP" altLang="en-US" sz="1400" dirty="0"/>
              <a:t>用</a:t>
            </a:r>
            <a:r>
              <a:rPr lang="en-US" sz="1400" dirty="0"/>
              <a:t>Google</a:t>
            </a:r>
            <a:r>
              <a:rPr lang="ja-JP" altLang="en-US" sz="1400" dirty="0"/>
              <a:t>以及</a:t>
            </a:r>
            <a:r>
              <a:rPr lang="en-US" sz="1400" dirty="0" err="1"/>
              <a:t>JobBoard</a:t>
            </a:r>
            <a:r>
              <a:rPr lang="ja-JP" altLang="en-US" sz="1400" dirty="0"/>
              <a:t>等，获得公司信息</a:t>
            </a:r>
          </a:p>
          <a:p>
            <a:pPr marL="625642" indent="-625642">
              <a:buSzPct val="100000"/>
              <a:buAutoNum type="arabicPeriod"/>
            </a:pPr>
            <a:r>
              <a:rPr lang="en-US" sz="1400" b="1" dirty="0">
                <a:solidFill>
                  <a:srgbClr val="FF0000"/>
                </a:solidFill>
              </a:rPr>
              <a:t>Scanning</a:t>
            </a:r>
          </a:p>
          <a:p>
            <a:pPr marL="1286042" lvl="1" indent="-625642">
              <a:buSzPct val="100000"/>
              <a:buAutoNum type="romanLcParenR"/>
            </a:pPr>
            <a:r>
              <a:rPr lang="en-US" sz="1400" dirty="0" err="1"/>
              <a:t>ping，traceroute</a:t>
            </a:r>
            <a:r>
              <a:rPr lang="ja-JP" altLang="en-US" sz="1400" dirty="0"/>
              <a:t>等，获取</a:t>
            </a:r>
            <a:r>
              <a:rPr lang="en-US" sz="1400" dirty="0"/>
              <a:t>IP</a:t>
            </a:r>
            <a:r>
              <a:rPr lang="ja-JP" altLang="en-US" sz="1400" dirty="0"/>
              <a:t>等网络信息</a:t>
            </a:r>
          </a:p>
          <a:p>
            <a:pPr marL="625642" indent="-625642">
              <a:buSzPct val="100000"/>
              <a:buAutoNum type="arabicPeriod"/>
            </a:pPr>
            <a:r>
              <a:rPr lang="en-US" sz="1400" b="1" dirty="0">
                <a:solidFill>
                  <a:srgbClr val="FF0000"/>
                </a:solidFill>
              </a:rPr>
              <a:t>Enumeration</a:t>
            </a:r>
          </a:p>
          <a:p>
            <a:pPr marL="1286042" lvl="1" indent="-625642">
              <a:buSzPct val="100000"/>
              <a:buAutoNum type="romanLcParenR"/>
            </a:pPr>
            <a:r>
              <a:rPr lang="ja-JP" altLang="en-US" sz="1400" dirty="0"/>
              <a:t>获取网络内信息，包括</a:t>
            </a:r>
            <a:r>
              <a:rPr lang="en-US" sz="1400" dirty="0" err="1"/>
              <a:t>Username，pwd，device</a:t>
            </a:r>
            <a:r>
              <a:rPr lang="ja-JP" altLang="en-US" sz="1400" dirty="0"/>
              <a:t>信息等</a:t>
            </a:r>
          </a:p>
          <a:p>
            <a:pPr marL="625642" indent="-625642">
              <a:buSzPct val="100000"/>
              <a:buAutoNum type="arabicPeriod"/>
            </a:pPr>
            <a:r>
              <a:rPr lang="en-US" sz="1400" b="1" dirty="0">
                <a:solidFill>
                  <a:srgbClr val="FF0000"/>
                </a:solidFill>
              </a:rPr>
              <a:t>System</a:t>
            </a:r>
            <a:r>
              <a:rPr lang="en-US" sz="1400" dirty="0">
                <a:solidFill>
                  <a:srgbClr val="FF0000"/>
                </a:solidFill>
              </a:rPr>
              <a:t> </a:t>
            </a:r>
            <a:r>
              <a:rPr lang="en-US" sz="1400" b="1" dirty="0">
                <a:solidFill>
                  <a:srgbClr val="FF0000"/>
                </a:solidFill>
              </a:rPr>
              <a:t>Hacking</a:t>
            </a:r>
          </a:p>
          <a:p>
            <a:pPr marL="1286042" lvl="1" indent="-625642">
              <a:buSzPct val="100000"/>
              <a:buAutoNum type="romanLcParenR"/>
            </a:pPr>
            <a:r>
              <a:rPr lang="en-US" sz="1400" dirty="0"/>
              <a:t>Password Cracking</a:t>
            </a:r>
          </a:p>
          <a:p>
            <a:endParaRPr lang="en-US" sz="1200" dirty="0"/>
          </a:p>
        </p:txBody>
      </p:sp>
      <p:sp>
        <p:nvSpPr>
          <p:cNvPr id="7" name="Rectangle 6">
            <a:extLst>
              <a:ext uri="{FF2B5EF4-FFF2-40B4-BE49-F238E27FC236}">
                <a16:creationId xmlns:a16="http://schemas.microsoft.com/office/drawing/2014/main" xmlns="" id="{BACD1838-4F75-4785-9C0E-7B07BED2E542}"/>
              </a:ext>
            </a:extLst>
          </p:cNvPr>
          <p:cNvSpPr/>
          <p:nvPr/>
        </p:nvSpPr>
        <p:spPr>
          <a:xfrm>
            <a:off x="6093296" y="6228184"/>
            <a:ext cx="3429000" cy="5755422"/>
          </a:xfrm>
          <a:prstGeom prst="rect">
            <a:avLst/>
          </a:prstGeom>
        </p:spPr>
        <p:txBody>
          <a:bodyPr>
            <a:spAutoFit/>
          </a:bodyPr>
          <a:lstStyle/>
          <a:p>
            <a:r>
              <a:rPr lang="ja-JP" altLang="en-US" sz="1600" dirty="0"/>
              <a:t>ターゲットの特定のための</a:t>
            </a:r>
            <a:r>
              <a:rPr lang="en-US" sz="1600" dirty="0" err="1"/>
              <a:t>Cmd</a:t>
            </a:r>
            <a:r>
              <a:rPr lang="en-US" sz="1600" dirty="0"/>
              <a:t>：</a:t>
            </a:r>
          </a:p>
          <a:p>
            <a:pPr marL="421105" indent="-421105">
              <a:buSzPct val="75000"/>
              <a:buChar char="•"/>
            </a:pPr>
            <a:r>
              <a:rPr lang="en-US" sz="1600" dirty="0"/>
              <a:t>ping</a:t>
            </a:r>
          </a:p>
          <a:p>
            <a:pPr marL="421105" indent="-421105">
              <a:buSzPct val="75000"/>
              <a:buChar char="•"/>
            </a:pPr>
            <a:r>
              <a:rPr lang="en-US" sz="1600" dirty="0"/>
              <a:t>traceroute</a:t>
            </a:r>
          </a:p>
          <a:p>
            <a:pPr marL="421105" indent="-421105">
              <a:buSzPct val="75000"/>
              <a:buChar char="•"/>
            </a:pPr>
            <a:r>
              <a:rPr lang="en-US" sz="1600" dirty="0" err="1"/>
              <a:t>nslookup</a:t>
            </a:r>
            <a:endParaRPr lang="en-US" sz="1600" dirty="0"/>
          </a:p>
          <a:p>
            <a:pPr marL="421105" indent="-421105">
              <a:buSzPct val="75000"/>
              <a:buChar char="•"/>
            </a:pPr>
            <a:r>
              <a:rPr lang="en-US" sz="1600" dirty="0" err="1"/>
              <a:t>whois</a:t>
            </a:r>
            <a:endParaRPr lang="en-US" sz="1600" dirty="0"/>
          </a:p>
          <a:p>
            <a:pPr marL="421105" indent="-421105">
              <a:buSzPct val="75000"/>
              <a:buChar char="•"/>
            </a:pPr>
            <a:r>
              <a:rPr lang="en-US" sz="1600" dirty="0"/>
              <a:t>host</a:t>
            </a:r>
          </a:p>
          <a:p>
            <a:r>
              <a:rPr lang="ja-JP" altLang="en-US" sz="1600" dirty="0"/>
              <a:t>スキャン</a:t>
            </a:r>
            <a:r>
              <a:rPr lang="en-US" sz="1600" dirty="0" err="1"/>
              <a:t>Cmd</a:t>
            </a:r>
            <a:r>
              <a:rPr lang="en-US" sz="1600" dirty="0"/>
              <a:t>：</a:t>
            </a:r>
          </a:p>
          <a:p>
            <a:pPr marL="421105" indent="-421105">
              <a:buSzPct val="75000"/>
              <a:buChar char="•"/>
            </a:pPr>
            <a:r>
              <a:rPr lang="en-US" sz="1600" dirty="0" err="1"/>
              <a:t>namp</a:t>
            </a:r>
            <a:endParaRPr lang="en-US" sz="1600" dirty="0"/>
          </a:p>
          <a:p>
            <a:r>
              <a:rPr lang="ja-JP" altLang="en-US" sz="1600" dirty="0"/>
              <a:t>盗聴のため：</a:t>
            </a:r>
          </a:p>
          <a:p>
            <a:pPr marL="421105" indent="-421105">
              <a:buSzPct val="75000"/>
              <a:buChar char="•"/>
            </a:pPr>
            <a:r>
              <a:rPr lang="en-US" sz="1600" dirty="0" err="1"/>
              <a:t>wireshark</a:t>
            </a:r>
            <a:endParaRPr lang="en-US" sz="1600" dirty="0"/>
          </a:p>
          <a:p>
            <a:r>
              <a:rPr lang="ja-JP" altLang="en-US" sz="1600" dirty="0"/>
              <a:t>直接攻撃：</a:t>
            </a:r>
          </a:p>
          <a:p>
            <a:pPr marL="421105" indent="-421105">
              <a:buSzPct val="75000"/>
              <a:buChar char="•"/>
            </a:pPr>
            <a:r>
              <a:rPr lang="en-US" sz="1600" dirty="0" err="1"/>
              <a:t>Cain&amp;Abel</a:t>
            </a:r>
            <a:endParaRPr lang="en-US" sz="1600" dirty="0"/>
          </a:p>
          <a:p>
            <a:pPr marL="421105" indent="-421105">
              <a:buSzPct val="75000"/>
              <a:buChar char="•"/>
            </a:pPr>
            <a:r>
              <a:rPr lang="en-US" sz="1600" dirty="0"/>
              <a:t>Fiddler</a:t>
            </a:r>
          </a:p>
          <a:p>
            <a:pPr marL="421105" indent="-421105">
              <a:buSzPct val="75000"/>
              <a:buChar char="•"/>
            </a:pPr>
            <a:r>
              <a:rPr lang="en-US" sz="1600" dirty="0" err="1"/>
              <a:t>ssh</a:t>
            </a:r>
            <a:endParaRPr lang="en-US" sz="1600" dirty="0"/>
          </a:p>
          <a:p>
            <a:pPr marL="421105" indent="-421105">
              <a:buSzPct val="75000"/>
              <a:buChar char="•"/>
            </a:pPr>
            <a:r>
              <a:rPr lang="en-US" sz="1600" dirty="0"/>
              <a:t>crunch</a:t>
            </a:r>
          </a:p>
          <a:p>
            <a:pPr marL="421105" indent="-421105">
              <a:buSzPct val="75000"/>
              <a:buChar char="•"/>
            </a:pPr>
            <a:r>
              <a:rPr lang="en-US" sz="1600" dirty="0"/>
              <a:t>THC-Hydra</a:t>
            </a:r>
          </a:p>
          <a:p>
            <a:pPr marL="421105" indent="-421105">
              <a:buSzPct val="75000"/>
              <a:buChar char="•"/>
            </a:pPr>
            <a:r>
              <a:rPr lang="en-US" sz="1600" dirty="0"/>
              <a:t>Metasploit</a:t>
            </a:r>
          </a:p>
          <a:p>
            <a:r>
              <a:rPr lang="ja-JP" altLang="en-US" sz="1600" dirty="0"/>
              <a:t>痕跡消す：</a:t>
            </a:r>
          </a:p>
          <a:p>
            <a:pPr marL="421105" indent="-421105">
              <a:buSzPct val="75000"/>
              <a:buChar char="•"/>
            </a:pPr>
            <a:r>
              <a:rPr lang="ja-JP" altLang="en-US" sz="1600" dirty="0"/>
              <a:t>ログ消す</a:t>
            </a:r>
          </a:p>
          <a:p>
            <a:pPr marL="421105" indent="-421105">
              <a:buSzPct val="75000"/>
              <a:buChar char="•"/>
            </a:pPr>
            <a:r>
              <a:rPr lang="en-US" sz="1600" dirty="0"/>
              <a:t>timestamp</a:t>
            </a:r>
            <a:r>
              <a:rPr lang="ja-JP" altLang="en-US" sz="1600" dirty="0"/>
              <a:t>改竄</a:t>
            </a:r>
          </a:p>
          <a:p>
            <a:pPr marL="421105" indent="-421105">
              <a:buSzPct val="75000"/>
              <a:buChar char="•"/>
            </a:pPr>
            <a:r>
              <a:rPr lang="en-US" sz="1600" dirty="0"/>
              <a:t>backdoor</a:t>
            </a:r>
          </a:p>
          <a:p>
            <a:pPr marL="421105" indent="-421105">
              <a:buSzPct val="75000"/>
              <a:buChar char="•"/>
            </a:pPr>
            <a:r>
              <a:rPr lang="en-US" sz="1600" dirty="0"/>
              <a:t>nectar</a:t>
            </a:r>
          </a:p>
          <a:p>
            <a:pPr marL="421105" indent="-421105">
              <a:buSzPct val="75000"/>
              <a:buChar char="•"/>
            </a:pPr>
            <a:r>
              <a:rPr lang="en-US" sz="1600" dirty="0" err="1"/>
              <a:t>cryptcat</a:t>
            </a:r>
            <a:endParaRPr lang="en-US" sz="1600"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a:t>
            </a:r>
            <a:r>
              <a:rPr kumimoji="1" lang="en-US" altLang="ja-JP" b="1" dirty="0" smtClean="0">
                <a:solidFill>
                  <a:srgbClr val="FF0000"/>
                </a:solidFill>
              </a:rPr>
              <a:t>RPMB </a:t>
            </a:r>
            <a:r>
              <a:rPr kumimoji="1" lang="en-US" altLang="ja-JP" dirty="0" smtClean="0"/>
              <a:t>(</a:t>
            </a:r>
            <a:r>
              <a:rPr kumimoji="1" lang="zh-CN" altLang="en-US" dirty="0" smtClean="0"/>
              <a:t>这两个是</a:t>
            </a:r>
            <a:r>
              <a:rPr kumimoji="1" lang="en-US" altLang="zh-CN" dirty="0" smtClean="0"/>
              <a:t>Hardware</a:t>
            </a:r>
            <a:r>
              <a:rPr kumimoji="1" lang="zh-CN" altLang="en-US" smtClean="0"/>
              <a:t>的机能</a:t>
            </a:r>
            <a:r>
              <a:rPr kumimoji="1" lang="en-US" altLang="ja-JP" smtClean="0"/>
              <a:t>)</a:t>
            </a:r>
            <a:endParaRPr kumimoji="1" lang="en-US" altLang="ja-JP" dirty="0"/>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a:t>
            </a:r>
            <a:r>
              <a:rPr lang="en-US" altLang="ja-JP" b="1" dirty="0">
                <a:solidFill>
                  <a:srgbClr val="FF0000"/>
                </a:solidFill>
              </a:rPr>
              <a:t>TCG</a:t>
            </a:r>
            <a:r>
              <a:rPr lang="en-US" altLang="ja-JP" dirty="0"/>
              <a:t>).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a:solidFill>
                  <a:srgbClr val="FF0000"/>
                </a:solidFill>
              </a:rPr>
              <a:t>Rainbow table</a:t>
            </a:r>
            <a:r>
              <a:rPr kumimoji="1" lang="en-US" altLang="ja-JP" dirty="0"/>
              <a:t> vs. </a:t>
            </a:r>
            <a:r>
              <a:rPr kumimoji="1" lang="en-US" altLang="ja-JP" b="1" dirty="0">
                <a:solidFill>
                  <a:srgbClr val="FF0000"/>
                </a:solidFill>
              </a:rPr>
              <a:t>dictionary attack</a:t>
            </a:r>
            <a:r>
              <a:rPr kumimoji="1" lang="en-US" altLang="ja-JP" dirty="0"/>
              <a:t>:</a:t>
            </a:r>
          </a:p>
          <a:p>
            <a:pPr marL="285750" indent="-285750">
              <a:buFont typeface="Arial" panose="020B0604020202020204" pitchFamily="34" charset="0"/>
              <a:buChar char="•"/>
            </a:pPr>
            <a:r>
              <a:rPr lang="en-US" altLang="ja-JP" b="1" dirty="0"/>
              <a:t>Dictionary attack</a:t>
            </a:r>
            <a:r>
              <a:rPr lang="en-US" altLang="ja-JP" dirty="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a:t>Rainbow table</a:t>
            </a:r>
            <a:r>
              <a:rPr kumimoji="1" lang="en-US" altLang="ja-JP" dirty="0"/>
              <a:t>: is NOT an attack, but a pre-computed plaintext-hash-map, and is used to </a:t>
            </a:r>
            <a:r>
              <a:rPr kumimoji="1" lang="en-US" altLang="ja-JP" u="sng" dirty="0"/>
              <a:t>reverse hashing algorithm</a:t>
            </a:r>
            <a:r>
              <a:rPr kumimoji="1" lang="en-US" altLang="ja-JP" dirty="0"/>
              <a:t>. </a:t>
            </a:r>
            <a:r>
              <a:rPr lang="en-US" altLang="ja-JP" dirty="0"/>
              <a:t>To make a rainbow table, know there are two functions, </a:t>
            </a:r>
            <a:r>
              <a:rPr lang="zh-CN" altLang="en-US" dirty="0"/>
              <a:t>详见右图</a:t>
            </a:r>
            <a:endParaRPr lang="en-US" altLang="ja-JP" dirty="0"/>
          </a:p>
          <a:p>
            <a:pPr marL="742950" lvl="1" indent="-285750">
              <a:buFont typeface="Arial" panose="020B0604020202020204" pitchFamily="34" charset="0"/>
              <a:buChar char="•"/>
            </a:pPr>
            <a:r>
              <a:rPr kumimoji="1" lang="en-US" altLang="ja-JP" dirty="0"/>
              <a:t>Hash func</a:t>
            </a:r>
            <a:r>
              <a:rPr lang="en-US" altLang="ja-JP" dirty="0"/>
              <a:t>tion: </a:t>
            </a:r>
            <a:r>
              <a:rPr lang="en-US" altLang="ja-JP" dirty="0" err="1"/>
              <a:t>sha</a:t>
            </a:r>
            <a:r>
              <a:rPr lang="en-US" altLang="ja-JP" dirty="0"/>
              <a:t>, MD5, etc.</a:t>
            </a:r>
          </a:p>
          <a:p>
            <a:pPr marL="742950" lvl="1" indent="-285750">
              <a:buFont typeface="Arial" panose="020B0604020202020204" pitchFamily="34" charset="0"/>
              <a:buChar char="•"/>
            </a:pPr>
            <a:r>
              <a:rPr kumimoji="1" lang="en-US" altLang="ja-JP" dirty="0"/>
              <a:t>Reduction function:  </a:t>
            </a:r>
            <a:r>
              <a:rPr lang="zh-CN" altLang="en-US" dirty="0"/>
              <a:t>这个着重了解一下，一个</a:t>
            </a:r>
            <a:r>
              <a:rPr lang="en-US" altLang="zh-CN" dirty="0"/>
              <a:t>rainbow table</a:t>
            </a:r>
            <a:r>
              <a:rPr lang="zh-CN" altLang="en-US" dirty="0"/>
              <a:t>可能会有成千上万个</a:t>
            </a:r>
            <a:r>
              <a:rPr lang="en-US" altLang="zh-CN" dirty="0"/>
              <a:t>reduction function</a:t>
            </a:r>
            <a:endParaRPr kumimoji="1" lang="en-US" altLang="ja-JP" dirty="0"/>
          </a:p>
          <a:p>
            <a:pPr marL="285750" indent="-285750">
              <a:buFont typeface="Arial" panose="020B0604020202020204" pitchFamily="34" charset="0"/>
              <a:buChar char="•"/>
            </a:pPr>
            <a:r>
              <a:rPr lang="en-US" altLang="ja-JP" dirty="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a:solidFill>
                  <a:srgbClr val="FF0000"/>
                </a:solidFill>
              </a:rPr>
              <a:t>为啥要用</a:t>
            </a:r>
            <a:r>
              <a:rPr lang="en-US" altLang="zh-CN" sz="1400" b="1" dirty="0">
                <a:solidFill>
                  <a:srgbClr val="FF0000"/>
                </a:solidFill>
              </a:rPr>
              <a:t>reduction function</a:t>
            </a:r>
            <a:endParaRPr lang="en-US" altLang="ja-JP" sz="1400" b="1" dirty="0">
              <a:solidFill>
                <a:srgbClr val="FF0000"/>
              </a:solidFill>
            </a:endParaRPr>
          </a:p>
          <a:p>
            <a:r>
              <a:rPr lang="en-US" altLang="ja-JP" sz="1400" dirty="0"/>
              <a:t>e.g., If 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a:t>结合</a:t>
            </a:r>
            <a:r>
              <a:rPr lang="en-US" altLang="zh-CN" sz="1400" dirty="0"/>
              <a:t>Hash function</a:t>
            </a:r>
            <a:r>
              <a:rPr lang="zh-CN" altLang="en-US" sz="1400" dirty="0"/>
              <a:t>和</a:t>
            </a:r>
            <a:r>
              <a:rPr lang="en-US" altLang="zh-CN" sz="1400" dirty="0"/>
              <a:t>reduction function</a:t>
            </a:r>
            <a:r>
              <a:rPr lang="zh-CN" altLang="en-US" sz="1400" dirty="0"/>
              <a:t>，就可以做一个</a:t>
            </a:r>
            <a:r>
              <a:rPr lang="en-US" altLang="zh-CN" sz="1400" dirty="0"/>
              <a:t>chain</a:t>
            </a:r>
          </a:p>
          <a:p>
            <a:r>
              <a:rPr lang="zh-CN" altLang="en-US" sz="1400" dirty="0"/>
              <a:t>注意</a:t>
            </a:r>
            <a:r>
              <a:rPr lang="en-US" altLang="zh-CN" sz="1400" dirty="0"/>
              <a:t>rainbow table</a:t>
            </a:r>
            <a:r>
              <a:rPr lang="zh-CN" altLang="en-US" sz="1400" dirty="0"/>
              <a:t>中</a:t>
            </a:r>
            <a:r>
              <a:rPr lang="zh-CN" altLang="en-US" sz="1400" b="1" dirty="0"/>
              <a:t>只含有</a:t>
            </a:r>
            <a:r>
              <a:rPr lang="en-US" altLang="zh-CN" sz="1400" b="1" dirty="0"/>
              <a:t>chain</a:t>
            </a:r>
            <a:r>
              <a:rPr lang="zh-CN" altLang="en-US" sz="1400" b="1" dirty="0"/>
              <a:t>在开始的</a:t>
            </a:r>
            <a:r>
              <a:rPr lang="en-US" altLang="zh-CN" sz="1400" b="1" dirty="0"/>
              <a:t>plaintext (start)</a:t>
            </a:r>
            <a:r>
              <a:rPr lang="zh-CN" altLang="en-US" sz="1400" b="1" dirty="0"/>
              <a:t>和最后的</a:t>
            </a:r>
            <a:r>
              <a:rPr lang="en-US" altLang="zh-CN" sz="1400" b="1" dirty="0"/>
              <a:t>hash (end), </a:t>
            </a:r>
            <a:r>
              <a:rPr lang="zh-CN" altLang="en-US" sz="1400" dirty="0"/>
              <a:t>换句话说每一个</a:t>
            </a:r>
            <a:r>
              <a:rPr lang="en-US" altLang="zh-CN" sz="1400" dirty="0"/>
              <a:t>chain</a:t>
            </a:r>
            <a:r>
              <a:rPr lang="zh-CN" altLang="en-US" sz="1400" dirty="0"/>
              <a:t>只有两个值，形如</a:t>
            </a:r>
            <a:r>
              <a:rPr lang="en-US" altLang="zh-CN" sz="1400" dirty="0"/>
              <a:t>plaintext -&gt; hash value</a:t>
            </a:r>
          </a:p>
          <a:p>
            <a:r>
              <a:rPr lang="zh-CN" altLang="en-US" sz="1400" dirty="0"/>
              <a:t>我认为，这样设计可能是因为 </a:t>
            </a:r>
            <a:r>
              <a:rPr lang="en-US" altLang="zh-CN" sz="1400" dirty="0"/>
              <a:t>hash function</a:t>
            </a:r>
            <a:r>
              <a:rPr lang="zh-CN" altLang="en-US" sz="1400" dirty="0"/>
              <a:t>可能会有</a:t>
            </a:r>
            <a:r>
              <a:rPr lang="en-US" altLang="zh-CN" sz="1400" dirty="0"/>
              <a:t>collision</a:t>
            </a:r>
            <a:r>
              <a:rPr lang="zh-CN" altLang="en-US" sz="1400" dirty="0"/>
              <a:t>，为了找</a:t>
            </a:r>
            <a:r>
              <a:rPr lang="en-US" altLang="zh-CN" sz="1400" dirty="0"/>
              <a:t>collision</a:t>
            </a:r>
          </a:p>
          <a:p>
            <a:r>
              <a:rPr lang="zh-CN" altLang="en-US" sz="1400" dirty="0"/>
              <a:t>当我有一个</a:t>
            </a:r>
            <a:r>
              <a:rPr lang="en-US" altLang="zh-CN" sz="1400" dirty="0"/>
              <a:t>hash</a:t>
            </a:r>
            <a:r>
              <a:rPr lang="zh-CN" altLang="en-US" sz="1400" dirty="0"/>
              <a:t>，要根据其找</a:t>
            </a:r>
            <a:r>
              <a:rPr lang="en-US" altLang="zh-CN" sz="1400" dirty="0"/>
              <a:t>plaintext</a:t>
            </a:r>
            <a:r>
              <a:rPr lang="zh-CN" altLang="en-US" sz="1400" dirty="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t>最开始，只有一个</a:t>
            </a:r>
            <a:r>
              <a:rPr kumimoji="1" lang="en-US" altLang="zh-CN" dirty="0"/>
              <a:t>hash</a:t>
            </a:r>
            <a:r>
              <a:rPr kumimoji="1" lang="zh-CN" altLang="en-US" dirty="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a:t>
            </a:r>
            <a:r>
              <a:rPr lang="en-US" dirty="0" smtClean="0"/>
              <a:t>BIOS</a:t>
            </a:r>
            <a:endParaRPr lang="en-US" dirty="0"/>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dirty="0"/>
              <a:t>parameter</a:t>
            </a:r>
            <a:endParaRPr kumimoji="1" lang="ja-JP" altLang="en-US" dirty="0"/>
          </a:p>
        </p:txBody>
      </p:sp>
      <p:pic>
        <p:nvPicPr>
          <p:cNvPr id="19458" name="Picture 2" descr="High-level view of the Linux kernel bo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4763" y="-3634877"/>
            <a:ext cx="5038725" cy="28575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1993714" y="-2206647"/>
            <a:ext cx="12964062" cy="1077218"/>
          </a:xfrm>
          <a:prstGeom prst="rect">
            <a:avLst/>
          </a:prstGeom>
          <a:noFill/>
        </p:spPr>
        <p:txBody>
          <a:bodyPr wrap="none" rtlCol="0">
            <a:spAutoFit/>
          </a:bodyPr>
          <a:lstStyle/>
          <a:p>
            <a:r>
              <a:rPr lang="en-US" altLang="ja-JP" sz="1600" dirty="0" smtClean="0"/>
              <a:t>In step 1, when system boot/reset, </a:t>
            </a:r>
          </a:p>
          <a:p>
            <a:pPr marL="800100" lvl="1" indent="-342900">
              <a:buFont typeface="Arial" panose="020B0604020202020204" pitchFamily="34" charset="0"/>
              <a:buChar char="•"/>
            </a:pPr>
            <a:r>
              <a:rPr lang="en-US" altLang="ja-JP" sz="1600" dirty="0"/>
              <a:t>in case of </a:t>
            </a:r>
            <a:r>
              <a:rPr lang="en-US" altLang="ja-JP" sz="1600" dirty="0" smtClean="0"/>
              <a:t>PC, processor execute code (that is in Flash Memory on Motherboard, aka. </a:t>
            </a:r>
            <a:r>
              <a:rPr lang="en-US" altLang="ja-JP" sz="1600" b="1" dirty="0" smtClean="0"/>
              <a:t>BIOS</a:t>
            </a:r>
            <a:r>
              <a:rPr lang="en-US" altLang="ja-JP" sz="1600" dirty="0" smtClean="0"/>
              <a:t>). </a:t>
            </a:r>
          </a:p>
          <a:p>
            <a:pPr marL="800100" lvl="1" indent="-342900">
              <a:buFont typeface="Arial" panose="020B0604020202020204" pitchFamily="34" charset="0"/>
              <a:buChar char="•"/>
            </a:pPr>
            <a:r>
              <a:rPr kumimoji="1" lang="en-US" altLang="ja-JP" sz="1600" dirty="0" smtClean="0"/>
              <a:t>In case of embedded, processor invoke reset vector and start a program in flash/ROM. </a:t>
            </a:r>
            <a:r>
              <a:rPr lang="en-US" altLang="ja-JP" sz="1600" dirty="0" smtClean="0"/>
              <a:t>(can be write-protect </a:t>
            </a:r>
            <a:r>
              <a:rPr lang="en-US" altLang="ja-JP" sz="1600" b="1" dirty="0" smtClean="0"/>
              <a:t>Mask ROM</a:t>
            </a:r>
            <a:r>
              <a:rPr lang="en-US" altLang="ja-JP" sz="1600" dirty="0" smtClean="0"/>
              <a:t>) This is called </a:t>
            </a:r>
            <a:r>
              <a:rPr lang="en-US" altLang="ja-JP" sz="1600" dirty="0" err="1" smtClean="0"/>
              <a:t>BootROM</a:t>
            </a:r>
            <a:endParaRPr lang="en-US" altLang="ja-JP" sz="1600" dirty="0" smtClean="0"/>
          </a:p>
          <a:p>
            <a:r>
              <a:rPr kumimoji="1" lang="en-US" altLang="ja-JP" sz="1600" dirty="0" smtClean="0"/>
              <a:t>PC</a:t>
            </a:r>
            <a:r>
              <a:rPr kumimoji="1" lang="zh-CN" altLang="en-US" sz="1600" dirty="0" smtClean="0"/>
              <a:t>和嵌入式的</a:t>
            </a:r>
            <a:r>
              <a:rPr kumimoji="1" lang="en-US" altLang="zh-CN" sz="1600" dirty="0" smtClean="0"/>
              <a:t>boot sequence</a:t>
            </a:r>
            <a:r>
              <a:rPr kumimoji="1" lang="zh-CN" altLang="en-US" sz="1600" dirty="0" smtClean="0"/>
              <a:t>可能不同</a:t>
            </a:r>
            <a:endParaRPr kumimoji="1" lang="en-US" altLang="ja-JP" sz="1600" dirty="0" smtClean="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
        <p:nvSpPr>
          <p:cNvPr id="3" name="テキスト ボックス 2"/>
          <p:cNvSpPr txBox="1"/>
          <p:nvPr/>
        </p:nvSpPr>
        <p:spPr>
          <a:xfrm>
            <a:off x="-5308513" y="-412096"/>
            <a:ext cx="4890121" cy="1200329"/>
          </a:xfrm>
          <a:prstGeom prst="rect">
            <a:avLst/>
          </a:prstGeom>
          <a:noFill/>
        </p:spPr>
        <p:txBody>
          <a:bodyPr wrap="none" rtlCol="0">
            <a:spAutoFit/>
          </a:bodyPr>
          <a:lstStyle/>
          <a:p>
            <a:r>
              <a:rPr kumimoji="1" lang="en-US" altLang="ja-JP" dirty="0" smtClean="0"/>
              <a:t>EL</a:t>
            </a:r>
            <a:r>
              <a:rPr kumimoji="1" lang="zh-CN" altLang="en-US" dirty="0" smtClean="0"/>
              <a:t>是</a:t>
            </a:r>
            <a:r>
              <a:rPr kumimoji="1" lang="en-US" altLang="zh-CN" dirty="0" smtClean="0"/>
              <a:t>ARM</a:t>
            </a:r>
            <a:r>
              <a:rPr lang="zh-CN" altLang="en-US" dirty="0" smtClean="0"/>
              <a:t>构架上的概念，属于硬件</a:t>
            </a:r>
            <a:endParaRPr kumimoji="1" lang="en-US" altLang="ja-JP" dirty="0" smtClean="0"/>
          </a:p>
          <a:p>
            <a:r>
              <a:rPr kumimoji="1" lang="en-US" altLang="ja-JP" dirty="0" smtClean="0"/>
              <a:t>EL = </a:t>
            </a:r>
            <a:r>
              <a:rPr kumimoji="1" lang="en-US" altLang="ja-JP" b="1" dirty="0" smtClean="0">
                <a:solidFill>
                  <a:srgbClr val="FF0000"/>
                </a:solidFill>
              </a:rPr>
              <a:t>exception level</a:t>
            </a:r>
          </a:p>
          <a:p>
            <a:r>
              <a:rPr lang="zh-CN" altLang="en-US" dirty="0" smtClean="0"/>
              <a:t>似乎</a:t>
            </a:r>
            <a:r>
              <a:rPr lang="en-US" altLang="zh-CN" dirty="0" smtClean="0"/>
              <a:t>EL</a:t>
            </a:r>
            <a:r>
              <a:rPr lang="zh-CN" altLang="en-US" dirty="0" smtClean="0"/>
              <a:t>在以前的</a:t>
            </a:r>
            <a:r>
              <a:rPr lang="en-US" altLang="zh-CN" dirty="0" smtClean="0"/>
              <a:t>ARM</a:t>
            </a:r>
            <a:r>
              <a:rPr lang="zh-CN" altLang="en-US" dirty="0" smtClean="0"/>
              <a:t>构造中叫</a:t>
            </a:r>
            <a:r>
              <a:rPr lang="en-US" altLang="zh-CN" dirty="0" smtClean="0"/>
              <a:t>PL (</a:t>
            </a:r>
            <a:r>
              <a:rPr lang="en-US" altLang="zh-CN" b="1" dirty="0" smtClean="0">
                <a:solidFill>
                  <a:srgbClr val="FF0000"/>
                </a:solidFill>
              </a:rPr>
              <a:t>privilege level</a:t>
            </a:r>
            <a:r>
              <a:rPr lang="en-US" altLang="zh-CN" dirty="0" smtClean="0"/>
              <a:t>)</a:t>
            </a:r>
          </a:p>
          <a:p>
            <a:r>
              <a:rPr kumimoji="1" lang="en-US" altLang="ja-JP" dirty="0" smtClean="0"/>
              <a:t>El</a:t>
            </a:r>
            <a:r>
              <a:rPr lang="zh-CN" altLang="en-US" dirty="0" smtClean="0"/>
              <a:t>和</a:t>
            </a:r>
            <a:r>
              <a:rPr lang="en-US" altLang="zh-CN" dirty="0" smtClean="0"/>
              <a:t>PL</a:t>
            </a:r>
            <a:r>
              <a:rPr lang="zh-CN" altLang="en-US" dirty="0" smtClean="0"/>
              <a:t>是同一个东西</a:t>
            </a:r>
            <a:endParaRPr kumimoji="1" lang="en-US" altLang="ja-JP" dirty="0" smtClean="0"/>
          </a:p>
        </p:txBody>
      </p:sp>
      <p:pic>
        <p:nvPicPr>
          <p:cNvPr id="19458" name="Picture 2" descr="aarch32-processor_modes.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00119" y="755576"/>
            <a:ext cx="10637132" cy="4137749"/>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1476656" y="971600"/>
            <a:ext cx="163698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smtClean="0"/>
              <a:t>User</a:t>
            </a:r>
            <a:r>
              <a:rPr kumimoji="1" lang="zh-CN" altLang="en-US" dirty="0" smtClean="0"/>
              <a:t>总在</a:t>
            </a:r>
            <a:r>
              <a:rPr kumimoji="1" lang="en-US" altLang="zh-CN" dirty="0" smtClean="0"/>
              <a:t>EL0</a:t>
            </a:r>
            <a:r>
              <a:rPr kumimoji="1" lang="zh-CN" altLang="en-US" dirty="0" smtClean="0"/>
              <a:t>上</a:t>
            </a:r>
            <a:endParaRPr kumimoji="1" lang="ja-JP" altLang="en-US" dirty="0"/>
          </a:p>
        </p:txBody>
      </p:sp>
      <p:sp>
        <p:nvSpPr>
          <p:cNvPr id="8" name="テキスト ボックス 7"/>
          <p:cNvSpPr txBox="1"/>
          <p:nvPr/>
        </p:nvSpPr>
        <p:spPr>
          <a:xfrm>
            <a:off x="-11980712" y="4850934"/>
            <a:ext cx="244676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smtClean="0"/>
              <a:t>EL3</a:t>
            </a:r>
            <a:r>
              <a:rPr lang="zh-CN" altLang="en-US" dirty="0" smtClean="0"/>
              <a:t>有</a:t>
            </a:r>
            <a:r>
              <a:rPr lang="en-US" altLang="zh-CN" dirty="0" smtClean="0"/>
              <a:t>full control of CPU</a:t>
            </a:r>
            <a:endParaRPr kumimoji="1"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
        <p:nvSpPr>
          <p:cNvPr id="16" name="Rectangle 15">
            <a:extLst>
              <a:ext uri="{FF2B5EF4-FFF2-40B4-BE49-F238E27FC236}">
                <a16:creationId xmlns:a16="http://schemas.microsoft.com/office/drawing/2014/main" xmlns="" id="{AFEBA15F-537C-479B-A4D6-D82280006436}"/>
              </a:ext>
            </a:extLst>
          </p:cNvPr>
          <p:cNvSpPr/>
          <p:nvPr/>
        </p:nvSpPr>
        <p:spPr>
          <a:xfrm>
            <a:off x="-277830" y="-648235"/>
            <a:ext cx="6971014" cy="646331"/>
          </a:xfrm>
          <a:prstGeom prst="rect">
            <a:avLst/>
          </a:prstGeom>
        </p:spPr>
        <p:txBody>
          <a:bodyPr wrap="square">
            <a:spAutoFit/>
          </a:bodyPr>
          <a:lstStyle/>
          <a:p>
            <a:pPr marL="285750" indent="-285750">
              <a:buFont typeface="Arial" panose="020B0604020202020204" pitchFamily="34" charset="0"/>
              <a:buChar char="•"/>
            </a:pPr>
            <a:r>
              <a:rPr lang="en-US" altLang="ja-JP" dirty="0"/>
              <a:t>Wireless Transport Layer Security (</a:t>
            </a:r>
            <a:r>
              <a:rPr lang="en-US" altLang="ja-JP" b="1" dirty="0">
                <a:solidFill>
                  <a:srgbClr val="FF0000"/>
                </a:solidFill>
              </a:rPr>
              <a:t>WTLS</a:t>
            </a:r>
            <a:r>
              <a:rPr lang="en-US" altLang="ja-JP" dirty="0"/>
              <a:t>) is a security protocol, part of the Wireless Application Protocol (WAP) stack.</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3139321"/>
          </a:xfrm>
          <a:prstGeom prst="rect">
            <a:avLst/>
          </a:prstGeom>
        </p:spPr>
        <p:txBody>
          <a:bodyPr wrap="square">
            <a:spAutoFit/>
          </a:bodyPr>
          <a:lstStyle/>
          <a:p>
            <a:pPr marL="285750" indent="-285750">
              <a:buFont typeface="Arial" panose="020B0604020202020204" pitchFamily="34" charset="0"/>
              <a:buChar char="•"/>
            </a:pPr>
            <a:r>
              <a:rPr lang="en-US" altLang="ja-JP" b="1" dirty="0"/>
              <a:t>(</a:t>
            </a:r>
            <a:r>
              <a:rPr lang="en-US" altLang="ja-JP" b="1" dirty="0">
                <a:solidFill>
                  <a:srgbClr val="FF0000"/>
                </a:solidFill>
              </a:rPr>
              <a:t>PKI</a:t>
            </a:r>
            <a:r>
              <a:rPr lang="en-US" altLang="ja-JP" b="1" dirty="0"/>
              <a:t>)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742950" lvl="1" indent="-285750">
              <a:buFont typeface="Arial" panose="020B0604020202020204" pitchFamily="34" charset="0"/>
              <a:buChar char="•"/>
            </a:pPr>
            <a:r>
              <a:rPr lang="en-US" altLang="ja-JP" dirty="0"/>
              <a:t>A public key infrastructure (</a:t>
            </a:r>
            <a:r>
              <a:rPr lang="en-US" altLang="ja-JP" b="1" dirty="0"/>
              <a:t>PKI</a:t>
            </a:r>
            <a:r>
              <a:rPr lang="en-US" altLang="ja-JP" dirty="0"/>
              <a:t>) is a set of roles, policies, and procedures needed to create, manage, distribute, use, store, and revoke digital certificates and manage public-key encryption. </a:t>
            </a:r>
            <a:r>
              <a:rPr lang="zh-CN" altLang="en-US" dirty="0"/>
              <a:t>换而言之，是一个</a:t>
            </a:r>
            <a:r>
              <a:rPr lang="en-US" altLang="zh-CN" dirty="0"/>
              <a:t>framework</a:t>
            </a:r>
            <a:r>
              <a:rPr lang="zh-CN" altLang="en-US" dirty="0"/>
              <a:t>？</a:t>
            </a:r>
            <a:endParaRPr lang="en-US" altLang="ja-JP" dirty="0"/>
          </a:p>
          <a:p>
            <a:pPr marL="285750" indent="-285750">
              <a:buFont typeface="Arial" panose="020B0604020202020204" pitchFamily="34" charset="0"/>
              <a:buChar char="•"/>
            </a:pPr>
            <a:r>
              <a:rPr lang="en-US" altLang="ja-JP" b="1" dirty="0"/>
              <a:t>(</a:t>
            </a:r>
            <a:r>
              <a:rPr lang="en-US" altLang="ja-JP" b="1" dirty="0">
                <a:solidFill>
                  <a:srgbClr val="FF0000"/>
                </a:solidFill>
              </a:rPr>
              <a:t>AMS</a:t>
            </a:r>
            <a:r>
              <a:rPr lang="en-US" altLang="ja-JP" b="1" dirty="0"/>
              <a:t>)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a:t>
            </a:r>
            <a:r>
              <a:rPr lang="en-US" altLang="ja-JP" b="1" dirty="0">
                <a:solidFill>
                  <a:srgbClr val="FF0000"/>
                </a:solidFill>
              </a:rPr>
              <a:t>KMS</a:t>
            </a:r>
            <a:r>
              <a:rPr lang="en-US" altLang="ja-JP" dirty="0"/>
              <a:t>) </a:t>
            </a:r>
            <a:r>
              <a:rPr lang="ja-JP" altLang="en-US" dirty="0"/>
              <a:t>キーマネージメントシステム</a:t>
            </a:r>
            <a:endParaRPr lang="en-US" altLang="ja-JP" dirty="0"/>
          </a:p>
          <a:p>
            <a:pPr marL="285750" indent="-285750">
              <a:buFont typeface="Arial" panose="020B0604020202020204" pitchFamily="34" charset="0"/>
              <a:buChar char="•"/>
            </a:pPr>
            <a:r>
              <a:rPr lang="en-US" altLang="ja-JP" b="1" dirty="0">
                <a:solidFill>
                  <a:srgbClr val="FF0000"/>
                </a:solidFill>
              </a:rPr>
              <a:t>PKCS</a:t>
            </a:r>
            <a:r>
              <a:rPr lang="en-US" altLang="ja-JP" dirty="0"/>
              <a:t> stands for "Public Key Cryptography Standards".</a:t>
            </a:r>
          </a:p>
          <a:p>
            <a:pPr marL="285750" indent="-285750">
              <a:buFont typeface="Arial" panose="020B0604020202020204" pitchFamily="34" charset="0"/>
              <a:buChar char="•"/>
            </a:pP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34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DRM</a:t>
            </a:r>
            <a:r>
              <a:rPr lang="en-US" altLang="ja-JP" b="1" dirty="0">
                <a:solidFill>
                  <a:srgbClr val="5D176A"/>
                </a:solidFill>
              </a:rPr>
              <a:t>  = </a:t>
            </a:r>
            <a:r>
              <a:rPr lang="en-US" altLang="ja-JP" dirty="0"/>
              <a:t>digital rights </a:t>
            </a:r>
            <a:r>
              <a:rPr lang="en-US" altLang="ja-JP" dirty="0" smtClean="0"/>
              <a:t>management, e.g., HDCP</a:t>
            </a:r>
            <a:endParaRPr lang="en-US" altLang="ja-JP" dirty="0"/>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6510699"/>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
        <p:nvSpPr>
          <p:cNvPr id="7" name="Rectangle 6">
            <a:extLst>
              <a:ext uri="{FF2B5EF4-FFF2-40B4-BE49-F238E27FC236}">
                <a16:creationId xmlns:a16="http://schemas.microsoft.com/office/drawing/2014/main" xmlns="" id="{FEE41477-12D6-46AA-B82A-5202E6AE2015}"/>
              </a:ext>
            </a:extLst>
          </p:cNvPr>
          <p:cNvSpPr/>
          <p:nvPr/>
        </p:nvSpPr>
        <p:spPr>
          <a:xfrm>
            <a:off x="0" y="1376944"/>
            <a:ext cx="6858000" cy="2308324"/>
          </a:xfrm>
          <a:prstGeom prst="rect">
            <a:avLst/>
          </a:prstGeom>
        </p:spPr>
        <p:txBody>
          <a:bodyPr wrap="square">
            <a:spAutoFit/>
          </a:bodyPr>
          <a:lstStyle/>
          <a:p>
            <a:pPr marL="285750" indent="-285750">
              <a:buFont typeface="Arial" panose="020B0604020202020204" pitchFamily="34" charset="0"/>
              <a:buChar char="•"/>
            </a:pPr>
            <a:r>
              <a:rPr lang="en-US" altLang="ja-JP" dirty="0"/>
              <a:t>A Certificate Revocation List (or </a:t>
            </a:r>
            <a:r>
              <a:rPr lang="en-US" altLang="ja-JP" b="1" dirty="0">
                <a:solidFill>
                  <a:srgbClr val="FF0000"/>
                </a:solidFill>
              </a:rPr>
              <a:t>CRL</a:t>
            </a:r>
            <a:r>
              <a:rPr lang="en-US" altLang="ja-JP" dirty="0"/>
              <a:t>) is "a list of digital certificates that have been revoked by the issuing Certificate Authority (CA) before their scheduled expiration date and should no longer be trusted “</a:t>
            </a:r>
          </a:p>
          <a:p>
            <a:pPr marL="285750" indent="-285750">
              <a:buFont typeface="Arial" panose="020B0604020202020204" pitchFamily="34" charset="0"/>
              <a:buChar char="•"/>
            </a:pPr>
            <a:r>
              <a:rPr lang="en-US" altLang="ja-JP" dirty="0"/>
              <a:t>The Online Certificate Status Protocol (</a:t>
            </a:r>
            <a:r>
              <a:rPr lang="en-US" altLang="ja-JP" b="1" dirty="0">
                <a:solidFill>
                  <a:srgbClr val="FF0000"/>
                </a:solidFill>
              </a:rPr>
              <a:t>OCSP</a:t>
            </a:r>
            <a:r>
              <a:rPr lang="en-US" altLang="ja-JP" dirty="0"/>
              <a:t>) is an Internet protocol used for obtaining the revocation status of an X.509 digital certificate. is the mechanism used to verify immediately whether a certificate is valid</a:t>
            </a:r>
            <a:endParaRPr lang="ja-JP" altLang="en-US"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9261648" cy="3416320"/>
          </a:xfrm>
          <a:prstGeom prst="rect">
            <a:avLst/>
          </a:prstGeom>
          <a:noFill/>
        </p:spPr>
        <p:txBody>
          <a:bodyPr wrap="squar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a:t>
            </a:r>
            <a:r>
              <a:rPr lang="en-US" altLang="ja-JP" dirty="0" smtClean="0"/>
              <a:t>ROP</a:t>
            </a:r>
          </a:p>
          <a:p>
            <a:pPr marL="742950" lvl="1" indent="-285750">
              <a:buFont typeface="Arial" panose="020B0604020202020204" pitchFamily="34" charset="0"/>
              <a:buChar char="•"/>
            </a:pPr>
            <a:r>
              <a:rPr kumimoji="1" lang="zh-CN" altLang="en-US" dirty="0" smtClean="0"/>
              <a:t>似乎这个</a:t>
            </a:r>
            <a:r>
              <a:rPr kumimoji="1" lang="en-US" altLang="zh-CN" dirty="0" smtClean="0"/>
              <a:t>ASLR</a:t>
            </a:r>
            <a:r>
              <a:rPr kumimoji="1" lang="zh-CN" altLang="en-US" dirty="0" smtClean="0"/>
              <a:t>也并非绝对安全，在松下工作的时候看过</a:t>
            </a:r>
            <a:r>
              <a:rPr kumimoji="1" lang="en-US" altLang="zh-CN" dirty="0" smtClean="0"/>
              <a:t>PwC</a:t>
            </a:r>
            <a:r>
              <a:rPr kumimoji="1" lang="zh-CN" altLang="en-US" dirty="0" smtClean="0"/>
              <a:t>的演示，通过预先设定一个期待的</a:t>
            </a:r>
            <a:r>
              <a:rPr kumimoji="1" lang="en-US" altLang="zh-CN" dirty="0" smtClean="0"/>
              <a:t>return address</a:t>
            </a:r>
            <a:r>
              <a:rPr kumimoji="1" lang="zh-CN" altLang="en-US" dirty="0" smtClean="0"/>
              <a:t>，然后</a:t>
            </a:r>
            <a:r>
              <a:rPr kumimoji="1" lang="en-US" altLang="zh-CN" dirty="0" smtClean="0"/>
              <a:t>repeat</a:t>
            </a:r>
            <a:r>
              <a:rPr kumimoji="1" lang="zh-CN" altLang="en-US" dirty="0" smtClean="0"/>
              <a:t>执行某个</a:t>
            </a:r>
            <a:r>
              <a:rPr kumimoji="1" lang="en-US" altLang="zh-CN" dirty="0" smtClean="0"/>
              <a:t>exe</a:t>
            </a:r>
            <a:r>
              <a:rPr kumimoji="1" lang="zh-CN" altLang="en-US" dirty="0" smtClean="0"/>
              <a:t>，</a:t>
            </a:r>
            <a:r>
              <a:rPr lang="zh-CN" altLang="en-US" dirty="0" smtClean="0"/>
              <a:t>直到</a:t>
            </a:r>
            <a:r>
              <a:rPr lang="en-US" altLang="zh-CN" dirty="0" smtClean="0"/>
              <a:t>return address</a:t>
            </a:r>
            <a:r>
              <a:rPr lang="zh-CN" altLang="en-US" dirty="0" smtClean="0"/>
              <a:t>和自己的期待一样的方法，可以</a:t>
            </a:r>
            <a:r>
              <a:rPr lang="en-US" altLang="zh-CN" dirty="0" smtClean="0"/>
              <a:t>exploit</a:t>
            </a:r>
            <a:r>
              <a:rPr lang="zh-CN" altLang="en-US" dirty="0" smtClean="0"/>
              <a:t>这个</a:t>
            </a:r>
            <a:r>
              <a:rPr lang="en-US" altLang="zh-CN" smtClean="0"/>
              <a:t>exe</a:t>
            </a:r>
            <a:endParaRPr kumimoji="1" lang="ja-JP" altLang="en-US" dirty="0"/>
          </a:p>
        </p:txBody>
      </p:sp>
      <p:sp>
        <p:nvSpPr>
          <p:cNvPr id="3" name="テキスト ボックス 2"/>
          <p:cNvSpPr txBox="1"/>
          <p:nvPr/>
        </p:nvSpPr>
        <p:spPr>
          <a:xfrm>
            <a:off x="-27384" y="3520911"/>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
        <p:nvSpPr>
          <p:cNvPr id="11" name="テキスト ボックス 10"/>
          <p:cNvSpPr txBox="1"/>
          <p:nvPr/>
        </p:nvSpPr>
        <p:spPr>
          <a:xfrm>
            <a:off x="-6290332" y="323528"/>
            <a:ext cx="6040115" cy="923330"/>
          </a:xfrm>
          <a:prstGeom prst="rect">
            <a:avLst/>
          </a:prstGeom>
          <a:noFill/>
        </p:spPr>
        <p:txBody>
          <a:bodyPr wrap="none" rtlCol="0">
            <a:spAutoFit/>
          </a:bodyPr>
          <a:lstStyle/>
          <a:p>
            <a:r>
              <a:rPr kumimoji="1" lang="en-US" altLang="ja-JP" b="1" dirty="0" smtClean="0">
                <a:solidFill>
                  <a:srgbClr val="FF0000"/>
                </a:solidFill>
              </a:rPr>
              <a:t>YAML</a:t>
            </a:r>
            <a:r>
              <a:rPr lang="en-US" altLang="ja-JP" dirty="0" smtClean="0"/>
              <a:t>: Google Cloud</a:t>
            </a:r>
            <a:r>
              <a:rPr lang="zh-CN" altLang="en-US" dirty="0" smtClean="0"/>
              <a:t>上用了很多</a:t>
            </a:r>
            <a:r>
              <a:rPr lang="en-US" altLang="zh-CN" dirty="0" smtClean="0"/>
              <a:t>.</a:t>
            </a:r>
            <a:r>
              <a:rPr lang="en-US" altLang="zh-CN" dirty="0" err="1" smtClean="0"/>
              <a:t>yaml</a:t>
            </a:r>
            <a:r>
              <a:rPr lang="zh-CN" altLang="en-US" dirty="0" smtClean="0"/>
              <a:t>，当作</a:t>
            </a:r>
            <a:r>
              <a:rPr lang="en-US" altLang="zh-CN" dirty="0" smtClean="0"/>
              <a:t>configuration file</a:t>
            </a:r>
          </a:p>
          <a:p>
            <a:pPr marL="285750" indent="-285750">
              <a:buFont typeface="Arial" panose="020B0604020202020204" pitchFamily="34" charset="0"/>
              <a:buChar char="•"/>
            </a:pPr>
            <a:r>
              <a:rPr kumimoji="1" lang="en-US" altLang="zh-CN" dirty="0" smtClean="0"/>
              <a:t>Never use tabs in YAML</a:t>
            </a:r>
          </a:p>
          <a:p>
            <a:pPr marL="285750" indent="-285750">
              <a:buFont typeface="Arial" panose="020B0604020202020204" pitchFamily="34" charset="0"/>
              <a:buChar char="•"/>
            </a:pPr>
            <a:r>
              <a:rPr lang="en-US" altLang="ja-JP" dirty="0" smtClean="0"/>
              <a:t>“-”</a:t>
            </a:r>
            <a:r>
              <a:rPr lang="zh-CN" altLang="en-US" dirty="0" smtClean="0"/>
              <a:t>的位置很重要，见上图</a:t>
            </a:r>
            <a:endParaRPr lang="en-US" altLang="zh-CN" dirty="0" smtClean="0"/>
          </a:p>
        </p:txBody>
      </p:sp>
      <p:pic>
        <p:nvPicPr>
          <p:cNvPr id="1945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444" y="-4051622"/>
            <a:ext cx="6642100" cy="4375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正方形/長方形 11"/>
          <p:cNvSpPr/>
          <p:nvPr/>
        </p:nvSpPr>
        <p:spPr>
          <a:xfrm>
            <a:off x="116632" y="-1864047"/>
            <a:ext cx="12097344" cy="1477328"/>
          </a:xfrm>
          <a:prstGeom prst="rect">
            <a:avLst/>
          </a:prstGeom>
        </p:spPr>
        <p:txBody>
          <a:bodyPr wrap="square">
            <a:spAutoFit/>
          </a:bodyPr>
          <a:lstStyle/>
          <a:p>
            <a:r>
              <a:rPr lang="en-US" altLang="ja-JP" b="1" dirty="0">
                <a:solidFill>
                  <a:srgbClr val="FF0000"/>
                </a:solidFill>
              </a:rPr>
              <a:t>Jinja2</a:t>
            </a:r>
            <a:r>
              <a:rPr lang="en-US" altLang="ja-JP" dirty="0"/>
              <a:t> is a modern and designer-friendly </a:t>
            </a:r>
            <a:r>
              <a:rPr lang="en-US" altLang="ja-JP" b="1" dirty="0"/>
              <a:t>templating language</a:t>
            </a:r>
            <a:r>
              <a:rPr lang="en-US" altLang="ja-JP" dirty="0"/>
              <a:t> for Python, modelled after Django’s templates. </a:t>
            </a:r>
            <a:endParaRPr lang="en-US" altLang="ja-JP" dirty="0" smtClean="0"/>
          </a:p>
          <a:p>
            <a:r>
              <a:rPr lang="en-US" altLang="zh-CN" dirty="0" smtClean="0"/>
              <a:t>Python, </a:t>
            </a:r>
            <a:r>
              <a:rPr lang="en-US" altLang="zh-CN" dirty="0" err="1" smtClean="0"/>
              <a:t>Jinja</a:t>
            </a:r>
            <a:r>
              <a:rPr lang="en-US" altLang="zh-CN" dirty="0" smtClean="0"/>
              <a:t>, YAML</a:t>
            </a:r>
            <a:r>
              <a:rPr lang="zh-CN" altLang="en-US" dirty="0" smtClean="0"/>
              <a:t>经常并用，其具体责任是</a:t>
            </a:r>
            <a:r>
              <a:rPr lang="en-US" altLang="zh-CN" dirty="0" smtClean="0"/>
              <a:t>(GCP</a:t>
            </a:r>
            <a:r>
              <a:rPr lang="zh-CN" altLang="en-US" dirty="0" smtClean="0"/>
              <a:t>中经常有这种</a:t>
            </a:r>
            <a:r>
              <a:rPr lang="en-US" altLang="zh-CN" dirty="0" smtClean="0"/>
              <a:t>deployment</a:t>
            </a:r>
            <a:r>
              <a:rPr lang="zh-CN" altLang="en-US" smtClean="0"/>
              <a:t>，需要再详细看一下</a:t>
            </a:r>
            <a:r>
              <a:rPr lang="en-US" altLang="zh-CN" smtClean="0"/>
              <a:t>)</a:t>
            </a:r>
            <a:endParaRPr lang="en-US" altLang="zh-CN" dirty="0" smtClean="0"/>
          </a:p>
          <a:p>
            <a:pPr marL="285750" indent="-285750" fontAlgn="base">
              <a:buFont typeface="Arial" panose="020B0604020202020204" pitchFamily="34" charset="0"/>
              <a:buChar char="•"/>
            </a:pPr>
            <a:r>
              <a:rPr lang="en-US" altLang="ja-JP" dirty="0"/>
              <a:t>Jinja2 template with your configuration “skeleton</a:t>
            </a:r>
            <a:r>
              <a:rPr lang="en-US" altLang="ja-JP" dirty="0" smtClean="0"/>
              <a:t>”, </a:t>
            </a:r>
            <a:r>
              <a:rPr lang="en-US" altLang="ja-JP" dirty="0" err="1" smtClean="0"/>
              <a:t>Jinja</a:t>
            </a:r>
            <a:r>
              <a:rPr lang="zh-CN" altLang="en-US" dirty="0" smtClean="0"/>
              <a:t>中是主要设定，但有些信息由确实？</a:t>
            </a:r>
            <a:endParaRPr lang="en-US" altLang="ja-JP" dirty="0"/>
          </a:p>
          <a:p>
            <a:pPr marL="285750" indent="-285750" fontAlgn="base">
              <a:buFont typeface="Arial" panose="020B0604020202020204" pitchFamily="34" charset="0"/>
              <a:buChar char="•"/>
            </a:pPr>
            <a:r>
              <a:rPr lang="en-US" altLang="ja-JP" dirty="0"/>
              <a:t>YAML file with data you want to insert into your </a:t>
            </a:r>
            <a:r>
              <a:rPr lang="en-US" altLang="ja-JP" dirty="0" smtClean="0"/>
              <a:t>configuration, </a:t>
            </a:r>
            <a:r>
              <a:rPr lang="en-US" altLang="zh-CN" dirty="0" smtClean="0"/>
              <a:t>YAML</a:t>
            </a:r>
            <a:r>
              <a:rPr lang="zh-CN" altLang="en-US" dirty="0" smtClean="0"/>
              <a:t>中只只有数据</a:t>
            </a:r>
            <a:endParaRPr lang="en-US" altLang="ja-JP" dirty="0"/>
          </a:p>
          <a:p>
            <a:pPr marL="285750" indent="-285750" fontAlgn="base">
              <a:buFont typeface="Arial" panose="020B0604020202020204" pitchFamily="34" charset="0"/>
              <a:buChar char="•"/>
            </a:pPr>
            <a:r>
              <a:rPr lang="en-US" altLang="ja-JP" dirty="0"/>
              <a:t>A Python script that feeds data taken from YAML file into Jinja2 </a:t>
            </a:r>
            <a:r>
              <a:rPr lang="en-US" altLang="ja-JP" dirty="0" smtClean="0"/>
              <a:t>template,</a:t>
            </a:r>
            <a:endParaRPr lang="en-US" altLang="ja-JP" dirty="0"/>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
        <p:nvSpPr>
          <p:cNvPr id="5" name="テキスト ボックス 4"/>
          <p:cNvSpPr txBox="1"/>
          <p:nvPr/>
        </p:nvSpPr>
        <p:spPr>
          <a:xfrm>
            <a:off x="6858000" y="179512"/>
            <a:ext cx="8092280" cy="4247317"/>
          </a:xfrm>
          <a:prstGeom prst="rect">
            <a:avLst/>
          </a:prstGeom>
          <a:noFill/>
        </p:spPr>
        <p:txBody>
          <a:bodyPr wrap="square" rtlCol="0">
            <a:spAutoFit/>
          </a:bodyPr>
          <a:lstStyle/>
          <a:p>
            <a:r>
              <a:rPr kumimoji="1" lang="zh-CN" altLang="en-US" dirty="0" smtClean="0"/>
              <a:t>根据</a:t>
            </a:r>
            <a:r>
              <a:rPr kumimoji="1" lang="en-US" altLang="zh-CN" dirty="0" smtClean="0"/>
              <a:t>Google Cloud</a:t>
            </a:r>
            <a:r>
              <a:rPr kumimoji="1" lang="zh-CN" altLang="en-US" dirty="0" smtClean="0"/>
              <a:t>的分类，</a:t>
            </a:r>
            <a:r>
              <a:rPr kumimoji="1" lang="en-US" altLang="ja-JP" dirty="0" smtClean="0"/>
              <a:t>Load balancer</a:t>
            </a:r>
            <a:r>
              <a:rPr kumimoji="1" lang="zh-CN" altLang="en-US" dirty="0" smtClean="0"/>
              <a:t>详细分一下有以下两种</a:t>
            </a:r>
            <a:endParaRPr kumimoji="1" lang="en-US" altLang="zh-CN" dirty="0" smtClean="0"/>
          </a:p>
          <a:p>
            <a:pPr marL="285750" indent="-285750">
              <a:buFont typeface="Arial" panose="020B0604020202020204" pitchFamily="34" charset="0"/>
              <a:buChar char="•"/>
            </a:pPr>
            <a:r>
              <a:rPr lang="en-US" altLang="zh-CN" dirty="0" smtClean="0"/>
              <a:t>Pass-through</a:t>
            </a:r>
            <a:r>
              <a:rPr lang="zh-CN" altLang="en-US" dirty="0" smtClean="0"/>
              <a:t>型</a:t>
            </a:r>
            <a:r>
              <a:rPr lang="en-US" altLang="zh-CN" dirty="0" smtClean="0"/>
              <a:t>: </a:t>
            </a:r>
            <a:r>
              <a:rPr lang="en-US" altLang="ja-JP" dirty="0"/>
              <a:t>The IP packets are forwarded unmodified to the VM, there is no address or port </a:t>
            </a:r>
            <a:r>
              <a:rPr lang="en-US" altLang="ja-JP" dirty="0" smtClean="0"/>
              <a:t>translation. </a:t>
            </a:r>
            <a:r>
              <a:rPr lang="zh-CN" altLang="en-US" dirty="0" smtClean="0"/>
              <a:t>有以下条件</a:t>
            </a:r>
            <a:endParaRPr lang="en-US" altLang="ja-JP" dirty="0" smtClean="0"/>
          </a:p>
          <a:p>
            <a:pPr marL="742950" lvl="1" indent="-285750">
              <a:buFont typeface="Arial" panose="020B0604020202020204" pitchFamily="34" charset="0"/>
              <a:buChar char="•"/>
            </a:pPr>
            <a:r>
              <a:rPr lang="en-US" altLang="ja-JP" dirty="0"/>
              <a:t>The VM thinks that the load balancer IP is one of its own IPs</a:t>
            </a:r>
            <a:r>
              <a:rPr lang="en-US" altLang="ja-JP" dirty="0" smtClean="0"/>
              <a:t>.</a:t>
            </a:r>
          </a:p>
          <a:p>
            <a:pPr marL="742950" lvl="1" indent="-285750">
              <a:buFont typeface="Arial" panose="020B0604020202020204" pitchFamily="34" charset="0"/>
              <a:buChar char="•"/>
            </a:pPr>
            <a:r>
              <a:rPr lang="en-US" altLang="ja-JP" dirty="0"/>
              <a:t>The routing logic has to make sure that packets for a TCP connection or UDP "connection" are always sent to the same VM</a:t>
            </a:r>
            <a:r>
              <a:rPr lang="en-US" altLang="ja-JP" dirty="0" smtClean="0"/>
              <a:t>.</a:t>
            </a:r>
          </a:p>
          <a:p>
            <a:pPr marL="742950" lvl="1" indent="-285750">
              <a:buFont typeface="Arial" panose="020B0604020202020204" pitchFamily="34" charset="0"/>
              <a:buChar char="•"/>
            </a:pPr>
            <a:r>
              <a:rPr lang="en-US" altLang="zh-CN" dirty="0" smtClean="0"/>
              <a:t>Pass-through load balancer</a:t>
            </a:r>
            <a:r>
              <a:rPr lang="zh-CN" altLang="en-US" dirty="0" smtClean="0"/>
              <a:t>并不</a:t>
            </a:r>
            <a:r>
              <a:rPr lang="en-US" altLang="zh-CN" dirty="0" smtClean="0"/>
              <a:t>terminate</a:t>
            </a:r>
            <a:r>
              <a:rPr lang="zh-CN" altLang="en-US" dirty="0" smtClean="0"/>
              <a:t>一个</a:t>
            </a:r>
            <a:r>
              <a:rPr lang="en-US" altLang="zh-CN" dirty="0" smtClean="0"/>
              <a:t>connection</a:t>
            </a:r>
            <a:r>
              <a:rPr lang="zh-CN" altLang="en-US" dirty="0" smtClean="0"/>
              <a:t>，而是把这个</a:t>
            </a:r>
            <a:r>
              <a:rPr lang="en-US" altLang="zh-CN" dirty="0" smtClean="0"/>
              <a:t>connection</a:t>
            </a:r>
            <a:r>
              <a:rPr lang="zh-CN" altLang="en-US" dirty="0" smtClean="0"/>
              <a:t>中所有</a:t>
            </a:r>
            <a:r>
              <a:rPr lang="en-US" altLang="zh-CN" dirty="0" smtClean="0"/>
              <a:t>packet</a:t>
            </a:r>
            <a:r>
              <a:rPr lang="zh-CN" altLang="en-US" dirty="0" smtClean="0"/>
              <a:t>都原封不动传给下一层</a:t>
            </a:r>
            <a:r>
              <a:rPr lang="en-US" altLang="zh-CN" dirty="0" smtClean="0"/>
              <a:t>servers (or VMs)</a:t>
            </a:r>
          </a:p>
          <a:p>
            <a:pPr marL="285750" indent="-285750">
              <a:buFont typeface="Arial" panose="020B0604020202020204" pitchFamily="34" charset="0"/>
              <a:buChar char="•"/>
            </a:pPr>
            <a:r>
              <a:rPr kumimoji="1" lang="en-US" altLang="ja-JP" dirty="0" smtClean="0"/>
              <a:t>Proxy</a:t>
            </a:r>
            <a:r>
              <a:rPr kumimoji="1" lang="zh-CN" altLang="en-US" dirty="0" smtClean="0"/>
              <a:t>型</a:t>
            </a:r>
            <a:r>
              <a:rPr kumimoji="1" lang="en-US" altLang="zh-CN" dirty="0" smtClean="0"/>
              <a:t>:</a:t>
            </a:r>
          </a:p>
          <a:p>
            <a:pPr marL="742950" lvl="1" indent="-285750">
              <a:buFont typeface="Arial" panose="020B0604020202020204" pitchFamily="34" charset="0"/>
              <a:buChar char="•"/>
            </a:pPr>
            <a:r>
              <a:rPr lang="zh-CN" altLang="en-US" dirty="0" smtClean="0"/>
              <a:t>典型的是</a:t>
            </a:r>
            <a:r>
              <a:rPr lang="en-US" altLang="zh-CN" dirty="0" smtClean="0"/>
              <a:t>TCP Proxy Load balancing</a:t>
            </a:r>
            <a:r>
              <a:rPr lang="zh-CN" altLang="en-US" dirty="0" smtClean="0"/>
              <a:t>，</a:t>
            </a:r>
            <a:endParaRPr lang="en-US" altLang="zh-CN" dirty="0" smtClean="0"/>
          </a:p>
          <a:p>
            <a:pPr marL="742950" lvl="1" indent="-285750">
              <a:buFont typeface="Arial" panose="020B0604020202020204" pitchFamily="34" charset="0"/>
              <a:buChar char="•"/>
            </a:pPr>
            <a:r>
              <a:rPr kumimoji="1" lang="zh-CN" altLang="en-US" dirty="0" smtClean="0"/>
              <a:t>在</a:t>
            </a:r>
            <a:r>
              <a:rPr lang="en-US" altLang="zh-CN" dirty="0" smtClean="0"/>
              <a:t>proxy Load balancer</a:t>
            </a:r>
            <a:r>
              <a:rPr lang="zh-CN" altLang="en-US" dirty="0" smtClean="0"/>
              <a:t>这一层，从用户来的</a:t>
            </a:r>
            <a:r>
              <a:rPr lang="en-US" altLang="zh-CN" dirty="0" smtClean="0"/>
              <a:t>connecting</a:t>
            </a:r>
            <a:r>
              <a:rPr lang="zh-CN" altLang="en-US" dirty="0" smtClean="0"/>
              <a:t>被</a:t>
            </a:r>
            <a:r>
              <a:rPr lang="en-US" altLang="zh-CN" dirty="0" smtClean="0"/>
              <a:t>terminated (</a:t>
            </a:r>
            <a:r>
              <a:rPr lang="zh-CN" altLang="en-US" dirty="0" smtClean="0"/>
              <a:t>这个具体啥意思？</a:t>
            </a:r>
            <a:r>
              <a:rPr lang="en-US" altLang="zh-CN" dirty="0" smtClean="0"/>
              <a:t>)</a:t>
            </a:r>
          </a:p>
          <a:p>
            <a:pPr marL="742950" lvl="1" indent="-285750">
              <a:buFont typeface="Arial" panose="020B0604020202020204" pitchFamily="34" charset="0"/>
              <a:buChar char="•"/>
            </a:pPr>
            <a:r>
              <a:rPr lang="zh-CN" altLang="en-US" dirty="0"/>
              <a:t>然</a:t>
            </a:r>
            <a:r>
              <a:rPr lang="zh-CN" altLang="en-US" dirty="0" smtClean="0"/>
              <a:t>后可能是由</a:t>
            </a:r>
            <a:r>
              <a:rPr lang="en-US" altLang="zh-CN" dirty="0" smtClean="0"/>
              <a:t>proxy load balancer</a:t>
            </a:r>
            <a:r>
              <a:rPr lang="zh-CN" altLang="en-US" dirty="0" smtClean="0"/>
              <a:t>和下一层</a:t>
            </a:r>
            <a:r>
              <a:rPr lang="en-US" altLang="zh-CN" dirty="0" smtClean="0"/>
              <a:t>servers (or VMs)</a:t>
            </a:r>
            <a:r>
              <a:rPr lang="zh-CN" altLang="en-US" dirty="0" smtClean="0"/>
              <a:t>建立新的连接，然后</a:t>
            </a:r>
            <a:r>
              <a:rPr lang="en-US" altLang="zh-CN" dirty="0"/>
              <a:t>proxy load </a:t>
            </a:r>
            <a:r>
              <a:rPr lang="en-US" altLang="zh-CN" dirty="0" smtClean="0"/>
              <a:t>balancer</a:t>
            </a:r>
            <a:r>
              <a:rPr lang="zh-CN" altLang="en-US" dirty="0" smtClean="0"/>
              <a:t>负责把从</a:t>
            </a:r>
            <a:r>
              <a:rPr lang="en-US" altLang="zh-CN" dirty="0" smtClean="0"/>
              <a:t>user</a:t>
            </a:r>
            <a:r>
              <a:rPr lang="zh-CN" altLang="en-US" dirty="0" smtClean="0"/>
              <a:t>来的</a:t>
            </a:r>
            <a:r>
              <a:rPr lang="en-US" altLang="zh-CN" dirty="0" smtClean="0"/>
              <a:t>packets</a:t>
            </a:r>
            <a:r>
              <a:rPr lang="zh-CN" altLang="en-US" dirty="0" smtClean="0"/>
              <a:t>经过变更在传给</a:t>
            </a:r>
            <a:r>
              <a:rPr lang="zh-CN" altLang="en-US" dirty="0"/>
              <a:t>下一层</a:t>
            </a:r>
            <a:r>
              <a:rPr lang="en-US" altLang="zh-CN" dirty="0"/>
              <a:t>servers (or VMs)</a:t>
            </a:r>
            <a:endParaRPr kumimoji="1" lang="ja-JP" altLang="en-US" dirty="0"/>
          </a:p>
        </p:txBody>
      </p:sp>
    </p:spTree>
    <p:extLst>
      <p:ext uri="{BB962C8B-B14F-4D97-AF65-F5344CB8AC3E}">
        <p14:creationId xmlns:p14="http://schemas.microsoft.com/office/powerpoint/2010/main" val="1938046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a16="http://schemas.microsoft.com/office/drawing/2014/main" xmlns=""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a:t>在本地的</a:t>
            </a:r>
            <a:r>
              <a:rPr kumimoji="1" lang="en-US" altLang="zh-CN" dirty="0"/>
              <a:t>Linux</a:t>
            </a:r>
            <a:r>
              <a:rPr kumimoji="1" lang="zh-CN" altLang="en-US" dirty="0"/>
              <a:t>电脑上的</a:t>
            </a:r>
            <a:r>
              <a:rPr kumimoji="1" lang="en-US" altLang="ja-JP" dirty="0" err="1"/>
              <a:t>Ternimal</a:t>
            </a:r>
            <a:r>
              <a:rPr kumimoji="1" lang="zh-CN" altLang="en-US" dirty="0"/>
              <a:t>中输入 </a:t>
            </a:r>
            <a:r>
              <a:rPr lang="en-US" altLang="zh-CN" dirty="0"/>
              <a:t>“</a:t>
            </a:r>
            <a:r>
              <a:rPr kumimoji="1" lang="en-US" altLang="ja-JP" dirty="0" err="1"/>
              <a:t>printenv</a:t>
            </a:r>
            <a:r>
              <a:rPr kumimoji="1" lang="en-US" altLang="ja-JP" dirty="0"/>
              <a:t> | grep DISPLAY”</a:t>
            </a:r>
          </a:p>
          <a:p>
            <a:r>
              <a:rPr lang="zh-CN" altLang="en-US" dirty="0"/>
              <a:t>可以找到当前</a:t>
            </a:r>
            <a:r>
              <a:rPr lang="en-US" altLang="zh-CN" dirty="0"/>
              <a:t>display</a:t>
            </a:r>
            <a:r>
              <a:rPr lang="zh-CN" altLang="en-US" dirty="0"/>
              <a:t>的号码</a:t>
            </a:r>
            <a:r>
              <a:rPr lang="en-US" altLang="zh-CN" dirty="0"/>
              <a:t>(</a:t>
            </a:r>
            <a:r>
              <a:rPr lang="zh-CN" altLang="en-US" dirty="0"/>
              <a:t>一般是</a:t>
            </a:r>
            <a:r>
              <a:rPr lang="en-US" altLang="zh-CN" dirty="0"/>
              <a:t>:0),</a:t>
            </a:r>
          </a:p>
          <a:p>
            <a:r>
              <a:rPr kumimoji="1" lang="zh-CN" altLang="en-US" dirty="0"/>
              <a:t>然后远程</a:t>
            </a:r>
            <a:r>
              <a:rPr kumimoji="1" lang="en-US" altLang="zh-CN" dirty="0" err="1"/>
              <a:t>ssh</a:t>
            </a:r>
            <a:r>
              <a:rPr kumimoji="1" lang="zh-CN" altLang="en-US" dirty="0"/>
              <a:t>进这个</a:t>
            </a:r>
            <a:r>
              <a:rPr kumimoji="1" lang="en-US" altLang="zh-CN" dirty="0" err="1"/>
              <a:t>linux</a:t>
            </a:r>
            <a:r>
              <a:rPr kumimoji="1" lang="zh-CN" altLang="en-US" dirty="0"/>
              <a:t>电脑，在</a:t>
            </a:r>
            <a:r>
              <a:rPr kumimoji="1" lang="en-US" altLang="zh-CN" dirty="0" err="1"/>
              <a:t>ssh</a:t>
            </a:r>
            <a:r>
              <a:rPr kumimoji="1" lang="zh-CN" altLang="en-US" dirty="0"/>
              <a:t>的</a:t>
            </a:r>
            <a:r>
              <a:rPr kumimoji="1" lang="en-US" altLang="zh-CN" dirty="0"/>
              <a:t>terminal</a:t>
            </a:r>
            <a:r>
              <a:rPr kumimoji="1" lang="zh-CN" altLang="en-US" dirty="0"/>
              <a:t>上</a:t>
            </a:r>
            <a:r>
              <a:rPr kumimoji="1" lang="en-US" altLang="zh-CN" dirty="0"/>
              <a:t>”</a:t>
            </a:r>
            <a:r>
              <a:rPr kumimoji="1" lang="en-US" altLang="zh-CN" b="1" dirty="0">
                <a:solidFill>
                  <a:srgbClr val="FF0000"/>
                </a:solidFill>
              </a:rPr>
              <a:t>export DISPLAY=:0</a:t>
            </a:r>
            <a:r>
              <a:rPr kumimoji="1" lang="en-US" altLang="zh-CN" dirty="0"/>
              <a:t>”</a:t>
            </a:r>
            <a:r>
              <a:rPr kumimoji="1" lang="zh-CN" altLang="en-US" dirty="0"/>
              <a:t>之后，</a:t>
            </a:r>
            <a:endParaRPr kumimoji="1" lang="en-US" altLang="zh-CN" dirty="0"/>
          </a:p>
          <a:p>
            <a:r>
              <a:rPr lang="zh-CN" altLang="en-US" dirty="0"/>
              <a:t>再输入命令像</a:t>
            </a:r>
            <a:r>
              <a:rPr lang="en-US" altLang="zh-CN" dirty="0"/>
              <a:t>”display xxx.png &amp;”</a:t>
            </a:r>
            <a:r>
              <a:rPr lang="zh-CN" altLang="en-US" dirty="0"/>
              <a:t>，就可以将</a:t>
            </a:r>
            <a:r>
              <a:rPr lang="en-US" altLang="zh-CN" dirty="0"/>
              <a:t>xxx.png</a:t>
            </a:r>
            <a:r>
              <a:rPr lang="zh-CN" altLang="en-US" dirty="0"/>
              <a:t>显示在这个</a:t>
            </a:r>
            <a:r>
              <a:rPr lang="en-US" altLang="zh-CN" dirty="0" err="1"/>
              <a:t>linux</a:t>
            </a:r>
            <a:r>
              <a:rPr lang="zh-CN" altLang="en-US" dirty="0"/>
              <a:t>的</a:t>
            </a:r>
            <a:r>
              <a:rPr lang="en-US" altLang="zh-CN" dirty="0"/>
              <a:t>physical screen</a:t>
            </a:r>
            <a:r>
              <a:rPr lang="zh-CN" altLang="en-US" dirty="0"/>
              <a:t>上</a:t>
            </a:r>
            <a:endParaRPr lang="en-US" altLang="zh-CN" dirty="0"/>
          </a:p>
          <a:p>
            <a:r>
              <a:rPr kumimoji="1" lang="zh-CN" altLang="en-US" dirty="0"/>
              <a:t>当我黑入别人电脑，想给</a:t>
            </a:r>
            <a:r>
              <a:rPr kumimoji="1" lang="en-US" altLang="zh-CN" dirty="0"/>
              <a:t>victim</a:t>
            </a:r>
            <a:r>
              <a:rPr kumimoji="1" lang="zh-CN" altLang="en-US" dirty="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a:solidFill>
                  <a:srgbClr val="FF0000"/>
                </a:solidFill>
              </a:rPr>
              <a:t>Page</a:t>
            </a:r>
            <a:r>
              <a:rPr lang="en-US" altLang="zh-CN" sz="1400" dirty="0"/>
              <a:t>: </a:t>
            </a:r>
            <a:r>
              <a:rPr lang="en-US" altLang="ja-JP" sz="1400" dirty="0"/>
              <a:t>Linux allocates memory to processes by dividing the physical memory into pages. paging is a memory management scheme by which a computer stores and retrieves data from secondary storage(</a:t>
            </a:r>
            <a:r>
              <a:rPr lang="zh-CN" altLang="en-US" sz="1400" dirty="0"/>
              <a:t>硬盘</a:t>
            </a:r>
            <a:r>
              <a:rPr lang="en-US" altLang="ja-JP" sz="1400" dirty="0"/>
              <a:t>) for use in main memory(RAM). In this scheme, the operating system retrieves data from secondary storage </a:t>
            </a:r>
            <a:r>
              <a:rPr lang="en-US" altLang="ja-JP" sz="1400" b="1" dirty="0"/>
              <a:t>in same-size blocks called pages</a:t>
            </a:r>
            <a:r>
              <a:rPr lang="en-US" altLang="ja-JP" sz="1400" dirty="0"/>
              <a:t>.</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a:t>Page table</a:t>
            </a:r>
            <a:r>
              <a:rPr lang="zh-CN" altLang="en-US" sz="1400" u="sng" dirty="0"/>
              <a:t>是</a:t>
            </a:r>
            <a:r>
              <a:rPr lang="en-US" altLang="zh-CN" sz="1400" u="sng" dirty="0"/>
              <a:t>OS</a:t>
            </a:r>
            <a:r>
              <a:rPr lang="zh-CN" altLang="en-US" sz="1400" u="sng" dirty="0"/>
              <a:t>用来存储</a:t>
            </a:r>
            <a:r>
              <a:rPr lang="en-US" altLang="zh-CN" sz="1400" u="sng" dirty="0"/>
              <a:t>virtual memory address</a:t>
            </a:r>
            <a:r>
              <a:rPr lang="zh-CN" altLang="en-US" sz="1400" u="sng" dirty="0"/>
              <a:t>和</a:t>
            </a:r>
            <a:r>
              <a:rPr lang="en-US" altLang="zh-CN" sz="1400" u="sng" dirty="0"/>
              <a:t>physical memory address</a:t>
            </a:r>
            <a:r>
              <a:rPr lang="zh-CN" altLang="en-US" sz="1400" u="sng" dirty="0"/>
              <a:t>的</a:t>
            </a:r>
            <a:r>
              <a:rPr lang="en-US" altLang="zh-CN" sz="1400" u="sng" dirty="0"/>
              <a:t>mapping</a:t>
            </a:r>
            <a:r>
              <a:rPr lang="zh-CN" altLang="en-US" sz="1400" u="sng" dirty="0"/>
              <a:t>的数据结构</a:t>
            </a:r>
            <a:endParaRPr lang="en-US" altLang="zh-CN" sz="1400" u="sng" dirty="0"/>
          </a:p>
          <a:p>
            <a:pPr marL="742950" lvl="1" indent="-285750">
              <a:buFont typeface="Arial" panose="020B0604020202020204" pitchFamily="34" charset="0"/>
              <a:buChar char="•"/>
            </a:pPr>
            <a:r>
              <a:rPr lang="zh-CN" altLang="en-US" sz="1400" dirty="0"/>
              <a:t>和</a:t>
            </a:r>
            <a:r>
              <a:rPr lang="en-US" altLang="zh-CN" sz="1400" dirty="0"/>
              <a:t>page swap</a:t>
            </a:r>
            <a:r>
              <a:rPr lang="zh-CN" altLang="en-US" sz="1400" dirty="0"/>
              <a:t>并不一样，注意一下</a:t>
            </a:r>
            <a:endParaRPr lang="en-US" altLang="ja-JP" sz="1400" dirty="0"/>
          </a:p>
          <a:p>
            <a:pPr marL="742950" lvl="1" indent="-285750">
              <a:buFont typeface="Arial" panose="020B0604020202020204" pitchFamily="34" charset="0"/>
              <a:buChar char="•"/>
            </a:pPr>
            <a:r>
              <a:rPr lang="zh-CN" altLang="en-US" sz="1400" dirty="0"/>
              <a:t>首先了解一下</a:t>
            </a:r>
            <a:r>
              <a:rPr lang="en-US" altLang="zh-CN" sz="1400" dirty="0"/>
              <a:t>TLB</a:t>
            </a:r>
            <a:r>
              <a:rPr lang="zh-CN" altLang="en-US" sz="1400" dirty="0"/>
              <a:t>。</a:t>
            </a:r>
            <a:r>
              <a:rPr lang="en-US" altLang="ja-JP" sz="1400" dirty="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system’s 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 TLB</a:t>
            </a:r>
            <a:r>
              <a:rPr lang="zh-CN" altLang="en-US" sz="1400" dirty="0"/>
              <a:t>见上图。当需要把一个</a:t>
            </a:r>
            <a:r>
              <a:rPr lang="en-US" altLang="zh-CN" sz="1400" dirty="0"/>
              <a:t>virtual address</a:t>
            </a:r>
            <a:r>
              <a:rPr lang="zh-CN" altLang="en-US" sz="1400" dirty="0"/>
              <a:t>转换成为一个</a:t>
            </a:r>
            <a:r>
              <a:rPr lang="en-US" altLang="zh-CN" sz="1400" dirty="0"/>
              <a:t>physical address</a:t>
            </a:r>
            <a:r>
              <a:rPr lang="zh-CN" altLang="en-US" sz="1400" dirty="0"/>
              <a:t>的时候，</a:t>
            </a:r>
            <a:r>
              <a:rPr lang="en-US" altLang="zh-CN" sz="1400" dirty="0"/>
              <a:t>CPU</a:t>
            </a:r>
            <a:r>
              <a:rPr lang="zh-CN" altLang="en-US" sz="1400" dirty="0"/>
              <a:t>先看</a:t>
            </a:r>
            <a:r>
              <a:rPr lang="en-US" altLang="zh-CN" sz="1400" dirty="0"/>
              <a:t>TLB</a:t>
            </a:r>
            <a:r>
              <a:rPr lang="zh-CN" altLang="en-US" sz="1400" dirty="0"/>
              <a:t>。如果有</a:t>
            </a:r>
            <a:r>
              <a:rPr lang="en-US" altLang="zh-CN" sz="1400" dirty="0"/>
              <a:t>(TLB hit)</a:t>
            </a:r>
            <a:r>
              <a:rPr lang="zh-CN" altLang="en-US" sz="1400" dirty="0"/>
              <a:t>则直接转，如果没有</a:t>
            </a:r>
            <a:r>
              <a:rPr lang="en-US" altLang="zh-CN" sz="1400" dirty="0"/>
              <a:t>(TLB miss)</a:t>
            </a:r>
            <a:r>
              <a:rPr lang="zh-CN" altLang="en-US" sz="1400" dirty="0"/>
              <a:t>则</a:t>
            </a:r>
            <a:r>
              <a:rPr lang="en-US" altLang="zh-CN" sz="1400" dirty="0"/>
              <a:t>CPU</a:t>
            </a:r>
            <a:r>
              <a:rPr lang="zh-CN" altLang="en-US" sz="1400" dirty="0"/>
              <a:t>再看</a:t>
            </a:r>
            <a:r>
              <a:rPr lang="en-US" altLang="zh-CN" sz="1400" dirty="0"/>
              <a:t>page table (</a:t>
            </a:r>
            <a:r>
              <a:rPr lang="zh-CN" altLang="en-US" sz="1400" dirty="0"/>
              <a:t>也叫</a:t>
            </a:r>
            <a:r>
              <a:rPr lang="en-US" altLang="zh-CN" sz="1400" dirty="0"/>
              <a:t>do a page walk). </a:t>
            </a:r>
            <a:r>
              <a:rPr lang="zh-CN" altLang="en-US" sz="1400" dirty="0"/>
              <a:t>如果</a:t>
            </a:r>
            <a:r>
              <a:rPr lang="en-US" altLang="zh-CN" sz="1400" dirty="0"/>
              <a:t>page</a:t>
            </a:r>
            <a:r>
              <a:rPr lang="zh-CN" altLang="en-US" sz="1400" dirty="0"/>
              <a:t>上还没有，</a:t>
            </a:r>
            <a:r>
              <a:rPr lang="en-US" altLang="zh-CN" sz="1400" dirty="0"/>
              <a:t>CPU</a:t>
            </a:r>
            <a:r>
              <a:rPr lang="zh-CN" altLang="en-US" sz="1400" dirty="0"/>
              <a:t>就看硬盘上的</a:t>
            </a:r>
            <a:r>
              <a:rPr lang="en-US" altLang="zh-CN" sz="1400" dirty="0"/>
              <a:t>swap</a:t>
            </a:r>
            <a:r>
              <a:rPr lang="zh-CN" altLang="en-US" sz="1400" dirty="0"/>
              <a:t>区域。</a:t>
            </a:r>
            <a:endParaRPr lang="en-US" altLang="zh-CN" sz="1400" dirty="0"/>
          </a:p>
          <a:p>
            <a:pPr marL="285750" indent="-285750">
              <a:buFont typeface="Arial" panose="020B0604020202020204" pitchFamily="34" charset="0"/>
              <a:buChar char="•"/>
            </a:pPr>
            <a:r>
              <a:rPr kumimoji="1" lang="en-US" altLang="ja-JP" sz="1400" b="1" dirty="0">
                <a:solidFill>
                  <a:srgbClr val="FF0000"/>
                </a:solidFill>
              </a:rPr>
              <a:t>Virtual memory</a:t>
            </a:r>
            <a:r>
              <a:rPr kumimoji="1" lang="en-US" altLang="ja-JP" sz="1400" dirty="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p>
          <a:p>
            <a:pPr marL="742950" lvl="1" indent="-285750">
              <a:buFont typeface="Arial" panose="020B0604020202020204" pitchFamily="34" charset="0"/>
              <a:buChar char="•"/>
            </a:pPr>
            <a:r>
              <a:rPr lang="zh-CN" altLang="en-US" sz="1400" dirty="0"/>
              <a:t>当需要把</a:t>
            </a:r>
            <a:r>
              <a:rPr lang="en-US" altLang="zh-CN" sz="1400" dirty="0"/>
              <a:t>virtual memory</a:t>
            </a:r>
            <a:r>
              <a:rPr lang="zh-CN" altLang="en-US" sz="1400" dirty="0"/>
              <a:t>转换为</a:t>
            </a:r>
            <a:r>
              <a:rPr lang="en-US" altLang="zh-CN" sz="1400" dirty="0"/>
              <a:t>physical memory address</a:t>
            </a:r>
            <a:r>
              <a:rPr lang="zh-CN" altLang="en-US" sz="1400" dirty="0"/>
              <a:t>的时候，用</a:t>
            </a:r>
            <a:r>
              <a:rPr lang="en-US" altLang="zh-CN" sz="1400" dirty="0"/>
              <a:t>TLB</a:t>
            </a:r>
            <a:r>
              <a:rPr lang="zh-CN" altLang="en-US" sz="1400" dirty="0"/>
              <a:t>和</a:t>
            </a:r>
            <a:r>
              <a:rPr lang="en-US" altLang="zh-CN" sz="1400" dirty="0"/>
              <a:t>page table</a:t>
            </a:r>
          </a:p>
          <a:p>
            <a:pPr marL="285750" indent="-285750">
              <a:buFont typeface="Arial" panose="020B0604020202020204" pitchFamily="34" charset="0"/>
              <a:buChar char="•"/>
            </a:pPr>
            <a:r>
              <a:rPr kumimoji="1" lang="en-US" altLang="ja-JP" sz="1400" b="1" dirty="0">
                <a:solidFill>
                  <a:srgbClr val="FF0000"/>
                </a:solidFill>
              </a:rPr>
              <a:t>Memory barrier </a:t>
            </a:r>
            <a:r>
              <a:rPr kumimoji="1" lang="en-US" altLang="ja-JP" sz="1400" dirty="0"/>
              <a:t>/ </a:t>
            </a:r>
            <a:r>
              <a:rPr kumimoji="1" lang="en-US" altLang="ja-JP" sz="1400" b="1" dirty="0">
                <a:solidFill>
                  <a:srgbClr val="FF0000"/>
                </a:solidFill>
              </a:rPr>
              <a:t>memory fence </a:t>
            </a:r>
            <a:r>
              <a:rPr kumimoji="1" lang="en-US" altLang="ja-JP" sz="1400" dirty="0"/>
              <a:t>/ </a:t>
            </a:r>
            <a:r>
              <a:rPr kumimoji="1" lang="en-US" altLang="ja-JP" sz="1400" b="1" dirty="0" err="1">
                <a:solidFill>
                  <a:srgbClr val="FF0000"/>
                </a:solidFill>
              </a:rPr>
              <a:t>membar</a:t>
            </a:r>
            <a:r>
              <a:rPr kumimoji="1" lang="en-US" altLang="ja-JP" sz="1400" dirty="0"/>
              <a:t>: </a:t>
            </a:r>
            <a:r>
              <a:rPr kumimoji="1" lang="zh-CN" altLang="en-US" sz="1400" dirty="0"/>
              <a:t>现代多核</a:t>
            </a:r>
            <a:r>
              <a:rPr kumimoji="1" lang="en-US" altLang="zh-CN" sz="1400" dirty="0"/>
              <a:t>CPU</a:t>
            </a:r>
            <a:r>
              <a:rPr lang="zh-CN" altLang="en-US" sz="1400" dirty="0"/>
              <a:t>可以平行处理，处理顺序并不一定按</a:t>
            </a:r>
            <a:r>
              <a:rPr lang="en-US" altLang="zh-CN" sz="1400" dirty="0"/>
              <a:t>memory</a:t>
            </a:r>
            <a:r>
              <a:rPr lang="zh-CN" altLang="en-US" sz="1400" dirty="0"/>
              <a:t>里</a:t>
            </a:r>
            <a:r>
              <a:rPr lang="en-US" altLang="zh-CN" sz="1400" dirty="0"/>
              <a:t>operation</a:t>
            </a:r>
            <a:r>
              <a:rPr lang="zh-CN" altLang="en-US" sz="1400" dirty="0"/>
              <a:t>的排列顺序，可能是</a:t>
            </a:r>
            <a:r>
              <a:rPr lang="en-US" altLang="zh-CN" sz="1400" dirty="0"/>
              <a:t>out-of-order execution. </a:t>
            </a:r>
            <a:r>
              <a:rPr lang="zh-CN" altLang="en-US" sz="1400" dirty="0"/>
              <a:t>通过放置</a:t>
            </a:r>
            <a:r>
              <a:rPr lang="en-US" altLang="zh-CN" sz="1400" dirty="0"/>
              <a:t>memory barrier</a:t>
            </a:r>
            <a:r>
              <a:rPr lang="zh-CN" altLang="en-US" sz="1400" dirty="0"/>
              <a:t>，</a:t>
            </a:r>
            <a:r>
              <a:rPr lang="zh-CN" altLang="en-US" sz="1400" b="1" dirty="0"/>
              <a:t>可以保证在</a:t>
            </a:r>
            <a:r>
              <a:rPr lang="en-US" altLang="zh-CN" sz="1400" b="1" dirty="0"/>
              <a:t>barrier</a:t>
            </a:r>
            <a:r>
              <a:rPr lang="zh-CN" altLang="en-US" sz="1400" b="1" dirty="0"/>
              <a:t>之前的</a:t>
            </a:r>
            <a:r>
              <a:rPr lang="en-US" altLang="zh-CN" sz="1400" b="1" dirty="0"/>
              <a:t>memory operation</a:t>
            </a:r>
            <a:r>
              <a:rPr lang="zh-CN" altLang="en-US" sz="1400" b="1" dirty="0"/>
              <a:t>一定会比在</a:t>
            </a:r>
            <a:r>
              <a:rPr lang="en-US" altLang="zh-CN" sz="1400" b="1" dirty="0"/>
              <a:t>barrier</a:t>
            </a:r>
            <a:r>
              <a:rPr lang="zh-CN" altLang="en-US" sz="1400" b="1" dirty="0"/>
              <a:t>之后的</a:t>
            </a:r>
            <a:r>
              <a:rPr lang="en-US" altLang="zh-CN" sz="1400" b="1" dirty="0"/>
              <a:t>operation</a:t>
            </a:r>
            <a:r>
              <a:rPr lang="zh-CN" altLang="en-US" sz="1400" b="1" dirty="0"/>
              <a:t>先被执行</a:t>
            </a:r>
            <a:r>
              <a:rPr lang="zh-CN" altLang="en-US" sz="1400" dirty="0"/>
              <a:t>。</a:t>
            </a:r>
            <a:endParaRPr lang="en-US" altLang="zh-CN" sz="1400" dirty="0"/>
          </a:p>
          <a:p>
            <a:pPr marL="285750" indent="-285750">
              <a:buFont typeface="Arial" panose="020B0604020202020204" pitchFamily="34" charset="0"/>
              <a:buChar char="•"/>
            </a:pPr>
            <a:r>
              <a:rPr lang="en-US" altLang="zh-CN" sz="1400" b="1" dirty="0">
                <a:solidFill>
                  <a:srgbClr val="FF0000"/>
                </a:solidFill>
              </a:rPr>
              <a:t>Segmentation fault</a:t>
            </a:r>
            <a:r>
              <a:rPr lang="en-US" altLang="zh-CN" sz="1400" dirty="0"/>
              <a:t> (</a:t>
            </a:r>
            <a:r>
              <a:rPr lang="en-US" altLang="zh-CN" sz="1400" b="1" dirty="0" err="1">
                <a:solidFill>
                  <a:srgbClr val="FF0000"/>
                </a:solidFill>
              </a:rPr>
              <a:t>segfault</a:t>
            </a:r>
            <a:r>
              <a:rPr lang="en-US" altLang="zh-CN" sz="1400" dirty="0"/>
              <a:t>): is an access violation.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signal (</a:t>
            </a:r>
            <a:r>
              <a:rPr lang="en-US" altLang="ja-JP" sz="1400" b="1" dirty="0">
                <a:solidFill>
                  <a:srgbClr val="FF0000"/>
                </a:solidFill>
              </a:rPr>
              <a:t>SIGSEGV</a:t>
            </a:r>
            <a:r>
              <a:rPr lang="en-US" altLang="zh-CN" sz="1400" b="1" dirty="0"/>
              <a:t>)</a:t>
            </a:r>
            <a:r>
              <a:rPr lang="en-US" altLang="zh-CN" sz="1400" dirty="0"/>
              <a:t>. Processes can in some cases install a custom signal handler, allowing them to recover on their own, 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endParaRPr lang="en-US" altLang="zh-CN" sz="1400" b="1" dirty="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 </a:t>
            </a:r>
            <a:r>
              <a:rPr lang="zh-CN" altLang="en-US" sz="1400" dirty="0"/>
              <a:t>这里的</a:t>
            </a:r>
            <a:r>
              <a:rPr lang="en-US" altLang="zh-CN" sz="1400" dirty="0"/>
              <a:t>RAM</a:t>
            </a:r>
            <a:r>
              <a:rPr lang="zh-CN" altLang="en-US" sz="1400" dirty="0"/>
              <a:t>就是</a:t>
            </a:r>
            <a:r>
              <a:rPr lang="en-US" altLang="zh-CN" sz="1400" dirty="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p>
          <a:p>
            <a:pPr marL="742950" lvl="1" indent="-285750">
              <a:buFont typeface="Arial" panose="020B0604020202020204" pitchFamily="34" charset="0"/>
              <a:buChar char="•"/>
            </a:pPr>
            <a:r>
              <a:rPr kumimoji="1" lang="zh-CN" altLang="en-US" sz="1400" dirty="0"/>
              <a:t>这里</a:t>
            </a:r>
            <a:r>
              <a:rPr kumimoji="1" lang="en-US" altLang="zh-CN" sz="1400" dirty="0"/>
              <a:t>swap</a:t>
            </a:r>
            <a:r>
              <a:rPr kumimoji="1" lang="zh-CN" altLang="en-US" sz="1400" dirty="0"/>
              <a:t>的并不是</a:t>
            </a:r>
            <a:r>
              <a:rPr kumimoji="1" lang="en-US" altLang="zh-CN" sz="1400" dirty="0"/>
              <a:t>v address</a:t>
            </a:r>
            <a:r>
              <a:rPr kumimoji="1" lang="zh-CN" altLang="en-US" sz="1400" dirty="0"/>
              <a:t>和</a:t>
            </a:r>
            <a:r>
              <a:rPr kumimoji="1" lang="en-US" altLang="zh-CN" sz="1400" dirty="0"/>
              <a:t>p address</a:t>
            </a:r>
            <a:r>
              <a:rPr kumimoji="1" lang="zh-CN" altLang="en-US" sz="1400" dirty="0"/>
              <a:t>的</a:t>
            </a:r>
            <a:r>
              <a:rPr kumimoji="1" lang="en-US" altLang="zh-CN" sz="1400" dirty="0"/>
              <a:t>mapping</a:t>
            </a:r>
            <a:r>
              <a:rPr kumimoji="1" lang="zh-CN" altLang="en-US" sz="1400" dirty="0"/>
              <a:t>信息，而是指</a:t>
            </a:r>
            <a:r>
              <a:rPr kumimoji="1" lang="en-US" altLang="zh-CN" sz="1400" dirty="0"/>
              <a:t>RAM</a:t>
            </a:r>
            <a:r>
              <a:rPr kumimoji="1" lang="zh-CN" altLang="en-US" sz="1400" dirty="0"/>
              <a:t>不够的时候，把</a:t>
            </a:r>
            <a:r>
              <a:rPr kumimoji="1" lang="en-US" altLang="zh-CN" sz="1400" dirty="0"/>
              <a:t>RAM</a:t>
            </a:r>
            <a:r>
              <a:rPr kumimoji="1" lang="zh-CN" altLang="en-US" sz="1400" dirty="0"/>
              <a:t>上一整块的数据放到硬盘</a:t>
            </a:r>
            <a:r>
              <a:rPr kumimoji="1" lang="en-US" altLang="zh-CN" sz="1400" dirty="0"/>
              <a:t>swap</a:t>
            </a:r>
            <a:r>
              <a:rPr kumimoji="1" lang="zh-CN" altLang="en-US" sz="1400" dirty="0"/>
              <a:t>上</a:t>
            </a:r>
            <a:endParaRPr kumimoji="1" lang="en-US" altLang="zh-CN" sz="1400" dirty="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就是当</a:t>
            </a:r>
            <a:r>
              <a:rPr lang="en-US" altLang="zh-CN" sz="1400" dirty="0"/>
              <a:t>page table</a:t>
            </a:r>
            <a:r>
              <a:rPr lang="zh-CN" altLang="en-US" sz="1400" dirty="0"/>
              <a:t>全都被用了的时候，系统会把数据先存到硬盘上，然后和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pic>
        <p:nvPicPr>
          <p:cNvPr id="19458" name="Picture 2" descr="https://upload.wikimedia.org/wikipedia/commons/thumb/d/d6/MMU_and_IOMMU.svg/282px-MMU_and_IOMMU.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71800" y="-4861048"/>
            <a:ext cx="2686050" cy="26860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085750" y="-4847445"/>
            <a:ext cx="14109888" cy="1077218"/>
          </a:xfrm>
          <a:prstGeom prst="rect">
            <a:avLst/>
          </a:prstGeom>
          <a:noFill/>
        </p:spPr>
        <p:txBody>
          <a:bodyPr wrap="none" rtlCol="0">
            <a:spAutoFit/>
          </a:bodyPr>
          <a:lstStyle/>
          <a:p>
            <a:r>
              <a:rPr kumimoji="1" lang="zh-CN" altLang="en-US" sz="1600" dirty="0" smtClean="0"/>
              <a:t>有</a:t>
            </a:r>
            <a:r>
              <a:rPr kumimoji="1" lang="en-US" altLang="zh-CN" sz="1600" b="1" dirty="0" smtClean="0">
                <a:solidFill>
                  <a:srgbClr val="FF0000"/>
                </a:solidFill>
              </a:rPr>
              <a:t>MMU</a:t>
            </a:r>
            <a:r>
              <a:rPr kumimoji="1" lang="zh-CN" altLang="en-US" sz="1600" dirty="0" smtClean="0"/>
              <a:t>和</a:t>
            </a:r>
            <a:r>
              <a:rPr kumimoji="1" lang="en-US" altLang="zh-CN" sz="1600" b="1" dirty="0" smtClean="0">
                <a:solidFill>
                  <a:srgbClr val="FF0000"/>
                </a:solidFill>
              </a:rPr>
              <a:t>IOMMU</a:t>
            </a:r>
            <a:r>
              <a:rPr kumimoji="1" lang="zh-CN" altLang="en-US" sz="1600" dirty="0" smtClean="0"/>
              <a:t>，两个不同</a:t>
            </a:r>
            <a:endParaRPr kumimoji="1" lang="en-US" altLang="zh-CN" sz="1600" dirty="0" smtClean="0"/>
          </a:p>
          <a:p>
            <a:pPr marL="285750" indent="-285750">
              <a:buFont typeface="Arial" panose="020B0604020202020204" pitchFamily="34" charset="0"/>
              <a:buChar char="•"/>
            </a:pPr>
            <a:r>
              <a:rPr lang="en-US" altLang="zh-CN" sz="1600" dirty="0"/>
              <a:t>MMU translates </a:t>
            </a:r>
            <a:r>
              <a:rPr lang="en-US" altLang="zh-CN" sz="1600" b="1" dirty="0"/>
              <a:t>CPU-visible</a:t>
            </a:r>
            <a:r>
              <a:rPr lang="en-US" altLang="zh-CN" sz="1600" dirty="0"/>
              <a:t> virtual addresses to physical </a:t>
            </a:r>
            <a:r>
              <a:rPr lang="en-US" altLang="zh-CN" sz="1600" dirty="0" smtClean="0"/>
              <a:t>addresses, MMU</a:t>
            </a:r>
            <a:r>
              <a:rPr lang="zh-CN" altLang="en-US" sz="1600" dirty="0" smtClean="0"/>
              <a:t>主要是对</a:t>
            </a:r>
            <a:r>
              <a:rPr lang="en-US" altLang="zh-CN" sz="1600" dirty="0" smtClean="0"/>
              <a:t>CPU</a:t>
            </a:r>
            <a:r>
              <a:rPr lang="zh-CN" altLang="en-US" sz="1600" dirty="0" smtClean="0"/>
              <a:t>起作用的</a:t>
            </a:r>
            <a:endParaRPr lang="en-US" altLang="zh-CN" sz="1600" dirty="0" smtClean="0"/>
          </a:p>
          <a:p>
            <a:pPr marL="285750" indent="-285750">
              <a:buFont typeface="Arial" panose="020B0604020202020204" pitchFamily="34" charset="0"/>
              <a:buChar char="•"/>
            </a:pPr>
            <a:r>
              <a:rPr kumimoji="1" lang="en-US" altLang="zh-CN" sz="1600" dirty="0" smtClean="0"/>
              <a:t>IOMMU </a:t>
            </a:r>
            <a:r>
              <a:rPr lang="en-US" altLang="ja-JP" sz="1600" dirty="0"/>
              <a:t>maps device-visible virtual addresses (also called </a:t>
            </a:r>
            <a:r>
              <a:rPr lang="en-US" altLang="ja-JP" sz="1600" i="1" dirty="0"/>
              <a:t>device addresses</a:t>
            </a:r>
            <a:r>
              <a:rPr lang="en-US" altLang="ja-JP" sz="1600" dirty="0"/>
              <a:t> or </a:t>
            </a:r>
            <a:r>
              <a:rPr lang="en-US" altLang="ja-JP" sz="1600" i="1" dirty="0"/>
              <a:t>I/O addresses</a:t>
            </a:r>
            <a:r>
              <a:rPr lang="en-US" altLang="ja-JP" sz="1600" dirty="0"/>
              <a:t> in this context) to physical </a:t>
            </a:r>
            <a:r>
              <a:rPr lang="en-US" altLang="ja-JP" sz="1600" dirty="0" smtClean="0"/>
              <a:t>addresses, </a:t>
            </a:r>
            <a:r>
              <a:rPr lang="en-US" altLang="zh-CN" sz="1600" dirty="0" smtClean="0"/>
              <a:t>IOMMU</a:t>
            </a:r>
            <a:r>
              <a:rPr lang="zh-CN" altLang="en-US" sz="1600" dirty="0" smtClean="0"/>
              <a:t>是对周边</a:t>
            </a:r>
            <a:r>
              <a:rPr lang="en-US" altLang="zh-CN" sz="1600" dirty="0" smtClean="0"/>
              <a:t>device</a:t>
            </a:r>
            <a:r>
              <a:rPr lang="zh-CN" altLang="en-US" sz="1600" dirty="0" smtClean="0"/>
              <a:t>起作用的</a:t>
            </a:r>
            <a:endParaRPr lang="en-US" altLang="zh-CN" sz="1600" dirty="0" smtClean="0"/>
          </a:p>
          <a:p>
            <a:pPr marL="742950" lvl="1" indent="-285750">
              <a:buFont typeface="Arial" panose="020B0604020202020204" pitchFamily="34" charset="0"/>
              <a:buChar char="•"/>
            </a:pPr>
            <a:r>
              <a:rPr lang="en-US" altLang="ja-JP" sz="1600" dirty="0"/>
              <a:t>Some units also provide memory protection from faulty or malicious </a:t>
            </a:r>
            <a:r>
              <a:rPr lang="en-US" altLang="ja-JP" sz="1600" dirty="0" smtClean="0"/>
              <a:t>devices, </a:t>
            </a:r>
            <a:r>
              <a:rPr lang="zh-CN" altLang="en-US" sz="1600" dirty="0" smtClean="0"/>
              <a:t>在</a:t>
            </a:r>
            <a:r>
              <a:rPr lang="en-US" altLang="zh-CN" sz="1600" dirty="0" smtClean="0"/>
              <a:t>security</a:t>
            </a:r>
            <a:r>
              <a:rPr lang="zh-CN" altLang="en-US" sz="1600" dirty="0" smtClean="0"/>
              <a:t>面上来讲，有些</a:t>
            </a:r>
            <a:r>
              <a:rPr lang="en-US" altLang="zh-CN" sz="1600" dirty="0" smtClean="0"/>
              <a:t>IOMMU</a:t>
            </a:r>
            <a:r>
              <a:rPr lang="zh-CN" altLang="en-US" sz="1600" dirty="0" smtClean="0"/>
              <a:t>可以提供</a:t>
            </a:r>
            <a:r>
              <a:rPr lang="en-US" altLang="zh-CN" sz="1600" dirty="0" smtClean="0"/>
              <a:t>memory</a:t>
            </a:r>
            <a:r>
              <a:rPr lang="en-US" altLang="zh-CN" sz="1600" dirty="0"/>
              <a:t> </a:t>
            </a:r>
            <a:r>
              <a:rPr lang="en-US" altLang="zh-CN" sz="1600" dirty="0" smtClean="0"/>
              <a:t>address access control</a:t>
            </a:r>
          </a:p>
        </p:txBody>
      </p:sp>
    </p:spTree>
    <p:extLst>
      <p:ext uri="{BB962C8B-B14F-4D97-AF65-F5344CB8AC3E}">
        <p14:creationId xmlns:p14="http://schemas.microsoft.com/office/powerpoint/2010/main" val="789688932"/>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还要再查详细一些</a:t>
            </a:r>
            <a:endParaRPr lang="en-US" altLang="zh-CN" sz="1400" dirty="0"/>
          </a:p>
          <a:p>
            <a:r>
              <a:rPr lang="en-US" altLang="zh-CN" sz="1400" b="1" dirty="0">
                <a:solidFill>
                  <a:srgbClr val="FF0000"/>
                </a:solidFill>
              </a:rPr>
              <a:t>Interrupt</a:t>
            </a:r>
            <a:r>
              <a:rPr lang="en-US" altLang="zh-CN" sz="1400" dirty="0"/>
              <a:t>, </a:t>
            </a:r>
            <a:r>
              <a:rPr lang="en-US" altLang="zh-CN" sz="1400" b="1" dirty="0">
                <a:solidFill>
                  <a:srgbClr val="FF0000"/>
                </a:solidFill>
              </a:rPr>
              <a:t>top half </a:t>
            </a:r>
            <a:r>
              <a:rPr lang="en-US" altLang="zh-CN" sz="1400" dirty="0"/>
              <a:t>and </a:t>
            </a:r>
            <a:r>
              <a:rPr lang="en-US" altLang="zh-CN" sz="1400" b="1" dirty="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handler</a:t>
            </a:r>
          </a:p>
          <a:p>
            <a:pPr marL="285750" indent="-285750">
              <a:buFont typeface="Arial" panose="020B0604020202020204" pitchFamily="34" charset="0"/>
              <a:buChar char="•"/>
            </a:pPr>
            <a:r>
              <a:rPr lang="en-US" altLang="zh-CN" sz="1400" dirty="0"/>
              <a:t>Interrupt handler</a:t>
            </a:r>
            <a:r>
              <a:rPr lang="zh-CN" altLang="en-US" sz="1400" dirty="0"/>
              <a:t>处理一个</a:t>
            </a:r>
            <a:r>
              <a:rPr lang="en-US" altLang="zh-CN" sz="1400" dirty="0"/>
              <a:t>interrupt</a:t>
            </a:r>
            <a:r>
              <a:rPr lang="zh-CN" altLang="en-US" sz="1400" dirty="0"/>
              <a:t>的时间不能太长，因为他还要处理其他的</a:t>
            </a:r>
            <a:r>
              <a:rPr lang="en-US" altLang="zh-CN" sz="1400" dirty="0"/>
              <a:t>interrupt</a:t>
            </a:r>
            <a:r>
              <a:rPr lang="zh-CN" altLang="en-US" sz="1400" dirty="0"/>
              <a:t>，每个</a:t>
            </a:r>
            <a:r>
              <a:rPr lang="en-US" altLang="zh-CN" sz="1400" dirty="0"/>
              <a:t>interrupt</a:t>
            </a:r>
            <a:r>
              <a:rPr lang="zh-CN" altLang="en-US" sz="1400" dirty="0"/>
              <a:t>都有一个</a:t>
            </a:r>
            <a:r>
              <a:rPr lang="en-US" altLang="zh-CN" sz="1400" b="1" dirty="0"/>
              <a:t>IRQ number</a:t>
            </a:r>
          </a:p>
          <a:p>
            <a:pPr marL="285750" indent="-285750">
              <a:buFont typeface="Arial" panose="020B0604020202020204" pitchFamily="34" charset="0"/>
              <a:buChar char="•"/>
            </a:pPr>
            <a:r>
              <a:rPr lang="zh-CN" altLang="en-US" sz="1400" dirty="0"/>
              <a:t>响应</a:t>
            </a:r>
            <a:r>
              <a:rPr lang="en-US" altLang="zh-CN" sz="1400" dirty="0"/>
              <a:t>interrupt</a:t>
            </a:r>
            <a:r>
              <a:rPr lang="zh-CN" altLang="en-US" sz="1400" dirty="0"/>
              <a:t>是</a:t>
            </a:r>
            <a:r>
              <a:rPr lang="en-US" altLang="zh-CN" sz="1400" dirty="0"/>
              <a:t>kernel</a:t>
            </a:r>
            <a:r>
              <a:rPr lang="zh-CN" altLang="en-US" sz="1400" dirty="0"/>
              <a:t>的工作</a:t>
            </a:r>
            <a:endParaRPr lang="en-US" altLang="zh-CN" sz="1400" dirty="0"/>
          </a:p>
          <a:p>
            <a:pPr marL="285750" indent="-285750">
              <a:buFont typeface="Arial" panose="020B0604020202020204" pitchFamily="34" charset="0"/>
              <a:buChar char="•"/>
            </a:pPr>
            <a:r>
              <a:rPr lang="en-US" altLang="zh-CN" sz="1400" dirty="0"/>
              <a:t>Linux splits interrupt handler into 2 halves: top half and bottom halt</a:t>
            </a:r>
          </a:p>
          <a:p>
            <a:pPr marL="742950" lvl="1" indent="-285750">
              <a:buFont typeface="Arial" panose="020B0604020202020204" pitchFamily="34" charset="0"/>
              <a:buChar char="•"/>
            </a:pPr>
            <a:r>
              <a:rPr lang="en-US" altLang="zh-CN" sz="1400" b="1" dirty="0"/>
              <a:t>Top-half</a:t>
            </a:r>
            <a:r>
              <a:rPr lang="en-US" altLang="zh-CN" sz="1400" dirty="0"/>
              <a:t>: actually respond to interrupt (registered in </a:t>
            </a:r>
            <a:r>
              <a:rPr lang="en-US" altLang="zh-CN" sz="1400" i="1" dirty="0" err="1"/>
              <a:t>request_irq</a:t>
            </a:r>
            <a:r>
              <a:rPr lang="en-US" altLang="zh-CN" sz="1400" dirty="0"/>
              <a:t>), schedule bottom-half, and return to listening state</a:t>
            </a:r>
          </a:p>
          <a:p>
            <a:pPr marL="742950" lvl="1" indent="-285750">
              <a:buFont typeface="Arial" panose="020B0604020202020204" pitchFamily="34" charset="0"/>
              <a:buChar char="•"/>
            </a:pPr>
            <a:r>
              <a:rPr lang="en-US" altLang="zh-CN" sz="1400" b="1" dirty="0"/>
              <a:t>Bottom-half</a:t>
            </a:r>
            <a:r>
              <a:rPr lang="en-US" altLang="zh-CN" sz="1400" dirty="0"/>
              <a:t>: a routine scheduled by top-half, to do the work that can be delayed. (kernel 2.4</a:t>
            </a:r>
            <a:r>
              <a:rPr lang="zh-CN" altLang="en-US" sz="1400" dirty="0"/>
              <a:t>以后使用一个叫</a:t>
            </a:r>
            <a:r>
              <a:rPr lang="en-US" altLang="zh-CN" sz="1400" b="1" dirty="0">
                <a:solidFill>
                  <a:srgbClr val="FF0000"/>
                </a:solidFill>
              </a:rPr>
              <a:t>tablets</a:t>
            </a:r>
            <a:r>
              <a:rPr lang="zh-CN" altLang="en-US" sz="1400" dirty="0"/>
              <a:t>的方法实装的，需要查一下</a:t>
            </a:r>
            <a:r>
              <a:rPr lang="en-US" altLang="zh-CN" sz="1400" dirty="0"/>
              <a:t>)</a:t>
            </a:r>
          </a:p>
          <a:p>
            <a:pPr marL="742950" lvl="1" indent="-285750">
              <a:buFont typeface="Arial" panose="020B0604020202020204" pitchFamily="34" charset="0"/>
              <a:buChar char="•"/>
            </a:pPr>
            <a:r>
              <a:rPr lang="zh-CN" altLang="en-US" sz="1400" dirty="0"/>
              <a:t>解释一下就是，当</a:t>
            </a:r>
            <a:r>
              <a:rPr lang="en-US" altLang="zh-CN" sz="1400" dirty="0"/>
              <a:t>interrupt</a:t>
            </a:r>
            <a:r>
              <a:rPr lang="zh-CN" altLang="en-US" sz="1400" dirty="0"/>
              <a:t>发生时，</a:t>
            </a:r>
            <a:r>
              <a:rPr lang="en-US" altLang="zh-CN" sz="1400" dirty="0"/>
              <a:t>top-half</a:t>
            </a:r>
            <a:r>
              <a:rPr lang="zh-CN" altLang="en-US" sz="1400" dirty="0"/>
              <a:t>先响应这个</a:t>
            </a:r>
            <a:r>
              <a:rPr lang="en-US" altLang="zh-CN" sz="1400" dirty="0"/>
              <a:t>interrupt</a:t>
            </a:r>
            <a:r>
              <a:rPr lang="zh-CN" altLang="en-US" sz="1400" dirty="0"/>
              <a:t>，然后把一些可以推迟的处理交给</a:t>
            </a:r>
            <a:r>
              <a:rPr lang="en-US" altLang="zh-CN" sz="1400" dirty="0"/>
              <a:t>bottom-half(</a:t>
            </a:r>
            <a:r>
              <a:rPr lang="zh-CN" altLang="en-US" sz="1400" dirty="0"/>
              <a:t>以便在一个</a:t>
            </a:r>
            <a:r>
              <a:rPr lang="en-US" altLang="zh-CN" sz="1400" dirty="0"/>
              <a:t>safer time</a:t>
            </a:r>
            <a:r>
              <a:rPr lang="zh-CN" altLang="en-US" sz="1400" dirty="0"/>
              <a:t>执行</a:t>
            </a:r>
            <a:r>
              <a:rPr lang="en-US" altLang="zh-CN" sz="1400" dirty="0"/>
              <a:t>)</a:t>
            </a:r>
            <a:r>
              <a:rPr lang="zh-CN" altLang="en-US" sz="1400" dirty="0"/>
              <a:t>，之后</a:t>
            </a:r>
            <a:r>
              <a:rPr lang="en-US" altLang="zh-CN" sz="1400" dirty="0"/>
              <a:t>top-half</a:t>
            </a:r>
            <a:r>
              <a:rPr lang="zh-CN" altLang="en-US" sz="1400" dirty="0"/>
              <a:t>会去等待响应其他</a:t>
            </a:r>
            <a:r>
              <a:rPr lang="en-US" altLang="zh-CN" sz="1400" dirty="0"/>
              <a:t>interrupt</a:t>
            </a:r>
            <a:r>
              <a:rPr lang="zh-CN" altLang="en-US" sz="1400" dirty="0"/>
              <a:t>；这样的设计可以是系统快速相应多个</a:t>
            </a:r>
            <a:r>
              <a:rPr lang="en-US" altLang="zh-CN" sz="1400" dirty="0"/>
              <a:t>interrupt</a:t>
            </a:r>
          </a:p>
          <a:p>
            <a:pPr marL="285750" indent="-285750">
              <a:buFont typeface="Arial" panose="020B0604020202020204" pitchFamily="34" charset="0"/>
              <a:buChar char="•"/>
            </a:pPr>
            <a:r>
              <a:rPr lang="en-US" altLang="zh-CN" sz="1400" dirty="0"/>
              <a:t>E.g., </a:t>
            </a:r>
            <a:r>
              <a:rPr lang="zh-CN" altLang="en-US" sz="1400" dirty="0"/>
              <a:t>当一个</a:t>
            </a:r>
            <a:r>
              <a:rPr lang="en-US" altLang="zh-CN" sz="1400" dirty="0"/>
              <a:t>network packet</a:t>
            </a:r>
            <a:r>
              <a:rPr lang="zh-CN" altLang="en-US" sz="1400" dirty="0"/>
              <a:t>到达时，</a:t>
            </a:r>
            <a:r>
              <a:rPr lang="en-US" altLang="zh-CN" sz="1400" dirty="0"/>
              <a:t>top-half</a:t>
            </a:r>
            <a:r>
              <a:rPr lang="zh-CN" altLang="en-US" sz="1400" dirty="0"/>
              <a:t>把这个</a:t>
            </a:r>
            <a:r>
              <a:rPr lang="en-US" altLang="zh-CN" sz="1400" dirty="0"/>
              <a:t>packet</a:t>
            </a:r>
            <a:r>
              <a:rPr lang="zh-CN" altLang="en-US" sz="1400" dirty="0"/>
              <a:t>推给</a:t>
            </a:r>
            <a:r>
              <a:rPr lang="en-US" altLang="zh-CN" sz="1400" dirty="0"/>
              <a:t>protocol layer</a:t>
            </a:r>
            <a:r>
              <a:rPr lang="zh-CN" altLang="en-US" sz="1400" dirty="0"/>
              <a:t>，然后真正处理这个</a:t>
            </a:r>
            <a:r>
              <a:rPr lang="en-US" altLang="zh-CN" sz="1400" dirty="0"/>
              <a:t>packet</a:t>
            </a:r>
            <a:r>
              <a:rPr lang="zh-CN" altLang="en-US" sz="1400" dirty="0"/>
              <a:t>的是</a:t>
            </a:r>
            <a:r>
              <a:rPr lang="en-US" altLang="zh-CN" sz="1400" dirty="0"/>
              <a:t>bottom-half</a:t>
            </a:r>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pic>
        <p:nvPicPr>
          <p:cNvPr id="6" name="Picture 5" descr="A screenshot of a cell phone&#10;&#10;Description generated with very high confidence">
            <a:extLst>
              <a:ext uri="{FF2B5EF4-FFF2-40B4-BE49-F238E27FC236}">
                <a16:creationId xmlns:a16="http://schemas.microsoft.com/office/drawing/2014/main" xmlns="" id="{E285A59A-96F3-4E07-85AB-81959481FD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04" y="-2079739"/>
            <a:ext cx="4012063" cy="2065880"/>
          </a:xfrm>
          <a:prstGeom prst="rect">
            <a:avLst/>
          </a:prstGeom>
        </p:spPr>
      </p:pic>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pic>
        <p:nvPicPr>
          <p:cNvPr id="2" name="Picture 1">
            <a:extLst>
              <a:ext uri="{FF2B5EF4-FFF2-40B4-BE49-F238E27FC236}">
                <a16:creationId xmlns:a16="http://schemas.microsoft.com/office/drawing/2014/main" xmlns="" id="{6B1D70EF-8A2C-4B82-A75E-5C739C6B9FB7}"/>
              </a:ext>
            </a:extLst>
          </p:cNvPr>
          <p:cNvPicPr>
            <a:picLocks noChangeAspect="1"/>
          </p:cNvPicPr>
          <p:nvPr/>
        </p:nvPicPr>
        <p:blipFill>
          <a:blip r:embed="rId5"/>
          <a:stretch>
            <a:fillRect/>
          </a:stretch>
        </p:blipFill>
        <p:spPr>
          <a:xfrm>
            <a:off x="-6220072" y="-3579417"/>
            <a:ext cx="6858000" cy="3507186"/>
          </a:xfrm>
          <a:prstGeom prst="rect">
            <a:avLst/>
          </a:prstGeom>
        </p:spPr>
      </p:pic>
      <p:sp>
        <p:nvSpPr>
          <p:cNvPr id="4" name="TextBox 3">
            <a:extLst>
              <a:ext uri="{FF2B5EF4-FFF2-40B4-BE49-F238E27FC236}">
                <a16:creationId xmlns:a16="http://schemas.microsoft.com/office/drawing/2014/main" xmlns="" id="{8E46BE97-3793-4B08-B032-899ACFE25591}"/>
              </a:ext>
            </a:extLst>
          </p:cNvPr>
          <p:cNvSpPr txBox="1"/>
          <p:nvPr/>
        </p:nvSpPr>
        <p:spPr>
          <a:xfrm>
            <a:off x="-963488" y="-1620688"/>
            <a:ext cx="2952328" cy="523220"/>
          </a:xfrm>
          <a:prstGeom prst="rect">
            <a:avLst/>
          </a:prstGeom>
          <a:noFill/>
        </p:spPr>
        <p:txBody>
          <a:bodyPr wrap="square" rtlCol="0">
            <a:spAutoFit/>
          </a:bodyPr>
          <a:lstStyle/>
          <a:p>
            <a:r>
              <a:rPr lang="en-US" altLang="zh-CN" sz="1400" dirty="0"/>
              <a:t>Eventual consistency</a:t>
            </a:r>
            <a:r>
              <a:rPr lang="zh-CN" altLang="en-US" sz="1400" dirty="0"/>
              <a:t>意思是</a:t>
            </a:r>
            <a:r>
              <a:rPr lang="en-US" altLang="zh-CN" sz="1400" dirty="0"/>
              <a:t>data</a:t>
            </a:r>
            <a:r>
              <a:rPr lang="zh-CN" altLang="en-US" sz="1400" dirty="0"/>
              <a:t>变更不能及时反映，需要等一段时间</a:t>
            </a:r>
            <a:endParaRPr lang="en-US" sz="1400" dirty="0"/>
          </a:p>
        </p:txBody>
      </p:sp>
      <p:sp>
        <p:nvSpPr>
          <p:cNvPr id="8" name="TextBox 7">
            <a:extLst>
              <a:ext uri="{FF2B5EF4-FFF2-40B4-BE49-F238E27FC236}">
                <a16:creationId xmlns:a16="http://schemas.microsoft.com/office/drawing/2014/main" xmlns="" id="{9FF3F214-187D-4DEC-8177-FBCD65CFC6D0}"/>
              </a:ext>
            </a:extLst>
          </p:cNvPr>
          <p:cNvSpPr txBox="1"/>
          <p:nvPr/>
        </p:nvSpPr>
        <p:spPr>
          <a:xfrm>
            <a:off x="-3943054" y="-3060848"/>
            <a:ext cx="2303964"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consistency</a:t>
            </a:r>
            <a:r>
              <a:rPr lang="zh-CN" altLang="en-US" sz="1200" dirty="0"/>
              <a:t>的话，用</a:t>
            </a:r>
            <a:r>
              <a:rPr lang="en-US" altLang="zh-CN" sz="1200" dirty="0"/>
              <a:t>ACID</a:t>
            </a:r>
            <a:endParaRPr lang="en-US" sz="1200" dirty="0"/>
          </a:p>
        </p:txBody>
      </p:sp>
      <p:sp>
        <p:nvSpPr>
          <p:cNvPr id="12" name="TextBox 11">
            <a:extLst>
              <a:ext uri="{FF2B5EF4-FFF2-40B4-BE49-F238E27FC236}">
                <a16:creationId xmlns:a16="http://schemas.microsoft.com/office/drawing/2014/main" xmlns="" id="{FC8732AF-85B3-4DC5-99B9-92A7D6BCF368}"/>
              </a:ext>
            </a:extLst>
          </p:cNvPr>
          <p:cNvSpPr txBox="1"/>
          <p:nvPr/>
        </p:nvSpPr>
        <p:spPr>
          <a:xfrm>
            <a:off x="-1395536" y="-3060848"/>
            <a:ext cx="22570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sz="1200" dirty="0"/>
              <a:t>选</a:t>
            </a:r>
            <a:r>
              <a:rPr lang="en-US" altLang="zh-CN" sz="1200" dirty="0"/>
              <a:t>Pure availability</a:t>
            </a:r>
            <a:r>
              <a:rPr lang="zh-CN" altLang="en-US" sz="1200" dirty="0"/>
              <a:t>的话，用</a:t>
            </a:r>
            <a:r>
              <a:rPr lang="en-US" altLang="zh-CN" sz="1200" dirty="0"/>
              <a:t>BASE</a:t>
            </a:r>
            <a:endParaRPr lang="en-US" sz="1200" dirty="0"/>
          </a:p>
        </p:txBody>
      </p:sp>
    </p:spTree>
    <p:extLst>
      <p:ext uri="{BB962C8B-B14F-4D97-AF65-F5344CB8AC3E}">
        <p14:creationId xmlns:p14="http://schemas.microsoft.com/office/powerpoint/2010/main" val="1922112948"/>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511D7F3B-7036-483C-BF11-90A88343BEB2}"/>
              </a:ext>
            </a:extLst>
          </p:cNvPr>
          <p:cNvSpPr/>
          <p:nvPr/>
        </p:nvSpPr>
        <p:spPr>
          <a:xfrm>
            <a:off x="0" y="0"/>
            <a:ext cx="6858000" cy="8925520"/>
          </a:xfrm>
          <a:prstGeom prst="rect">
            <a:avLst/>
          </a:prstGeom>
        </p:spPr>
        <p:txBody>
          <a:bodyPr wrap="square">
            <a:spAutoFit/>
          </a:bodyPr>
          <a:lstStyle/>
          <a:p>
            <a:r>
              <a:rPr lang="en-US" altLang="ja-JP" sz="1400" b="1" dirty="0">
                <a:solidFill>
                  <a:srgbClr val="FF0000"/>
                </a:solidFill>
              </a:rPr>
              <a:t>System Design </a:t>
            </a:r>
            <a:r>
              <a:rPr lang="en-US" altLang="ja-JP" sz="1400" dirty="0"/>
              <a:t>Questions in Interviews:</a:t>
            </a:r>
          </a:p>
          <a:p>
            <a:r>
              <a:rPr lang="zh-CN" altLang="en-US" sz="1400" dirty="0"/>
              <a:t>这个问题是从</a:t>
            </a:r>
            <a:r>
              <a:rPr lang="en-US" altLang="zh-CN" sz="1400" dirty="0"/>
              <a:t>Google Cloud Coursera</a:t>
            </a:r>
            <a:r>
              <a:rPr lang="zh-CN" altLang="en-US" sz="1400" dirty="0"/>
              <a:t>上看到的，主要是讲设计</a:t>
            </a:r>
            <a:r>
              <a:rPr lang="en-US" altLang="zh-CN" sz="1400" dirty="0"/>
              <a:t>service</a:t>
            </a:r>
            <a:r>
              <a:rPr lang="zh-CN" altLang="en-US" sz="1400" dirty="0"/>
              <a:t>时各种指标怎样地定义</a:t>
            </a:r>
            <a:r>
              <a:rPr lang="en-US" altLang="zh-CN" sz="1400" dirty="0"/>
              <a:t>(</a:t>
            </a:r>
            <a:r>
              <a:rPr lang="en-US" altLang="zh-CN" sz="1400" b="1" dirty="0">
                <a:solidFill>
                  <a:srgbClr val="FF0000"/>
                </a:solidFill>
              </a:rPr>
              <a:t>service level indicator/objectives/agreements</a:t>
            </a:r>
            <a:r>
              <a:rPr lang="en-US" altLang="zh-CN" sz="1400" dirty="0"/>
              <a:t>)</a:t>
            </a:r>
            <a:r>
              <a:rPr lang="zh-CN" altLang="en-US" sz="1400" dirty="0"/>
              <a:t>的</a:t>
            </a:r>
            <a:endParaRPr lang="en-US" altLang="ja-JP" sz="1400" dirty="0"/>
          </a:p>
          <a:p>
            <a:pPr marL="285750" indent="-285750">
              <a:buFont typeface="Arial" panose="020B0604020202020204" pitchFamily="34" charset="0"/>
              <a:buChar char="•"/>
            </a:pPr>
            <a:r>
              <a:rPr lang="en-US" altLang="ja-JP" sz="1400" dirty="0"/>
              <a:t>Upload a picture and get the thumbnail (</a:t>
            </a:r>
            <a:r>
              <a:rPr lang="zh-CN" altLang="en-US" sz="1400" dirty="0"/>
              <a:t>缩略图</a:t>
            </a:r>
            <a:r>
              <a:rPr lang="en-US" altLang="ja-JP" sz="1400" dirty="0"/>
              <a:t>) of it</a:t>
            </a:r>
          </a:p>
          <a:p>
            <a:pPr marL="285750" indent="-285750">
              <a:buFont typeface="Arial" panose="020B0604020202020204" pitchFamily="34" charset="0"/>
              <a:buChar char="•"/>
            </a:pPr>
            <a:r>
              <a:rPr lang="en-US" altLang="zh-CN" sz="1400" dirty="0"/>
              <a:t>1</a:t>
            </a:r>
            <a:r>
              <a:rPr lang="en-US" altLang="zh-CN" sz="1400" baseline="30000" dirty="0"/>
              <a:t>st</a:t>
            </a:r>
            <a:r>
              <a:rPr lang="en-US" altLang="zh-CN" sz="1400" dirty="0"/>
              <a:t>,</a:t>
            </a:r>
            <a:r>
              <a:rPr lang="zh-CN" altLang="en-US" sz="1400" dirty="0"/>
              <a:t> </a:t>
            </a:r>
            <a:r>
              <a:rPr lang="en-US" altLang="zh-CN" sz="1400" dirty="0"/>
              <a:t>gather</a:t>
            </a:r>
            <a:r>
              <a:rPr lang="zh-CN" altLang="en-US" sz="1400" dirty="0"/>
              <a:t> </a:t>
            </a:r>
            <a:r>
              <a:rPr lang="en-US" altLang="zh-CN" sz="1400" dirty="0"/>
              <a:t>requirements</a:t>
            </a:r>
          </a:p>
          <a:p>
            <a:pPr marL="742950" lvl="1" indent="-285750">
              <a:buFont typeface="Arial" panose="020B0604020202020204" pitchFamily="34" charset="0"/>
              <a:buChar char="•"/>
            </a:pPr>
            <a:r>
              <a:rPr lang="en-US" altLang="ja-JP" sz="1400" b="1" dirty="0"/>
              <a:t>Users</a:t>
            </a:r>
            <a:r>
              <a:rPr lang="en-US" altLang="ja-JP" sz="1400" dirty="0"/>
              <a:t> = on internet, using a browser, upload images and getting smaller sized thumbnails in return</a:t>
            </a:r>
          </a:p>
          <a:p>
            <a:pPr marL="742950" lvl="1" indent="-285750">
              <a:buFont typeface="Arial" panose="020B0604020202020204" pitchFamily="34" charset="0"/>
              <a:buChar char="•"/>
            </a:pPr>
            <a:r>
              <a:rPr lang="en-US" altLang="ja-JP" sz="1400" b="1" dirty="0"/>
              <a:t>Speed</a:t>
            </a:r>
            <a:r>
              <a:rPr lang="en-US" altLang="ja-JP" sz="1400" dirty="0"/>
              <a:t> = &lt; 1 min, beating estimated thumbnail time on local computer</a:t>
            </a:r>
          </a:p>
          <a:p>
            <a:pPr marL="742950" lvl="1" indent="-285750">
              <a:buFont typeface="Arial" panose="020B0604020202020204" pitchFamily="34" charset="0"/>
              <a:buChar char="•"/>
            </a:pPr>
            <a:r>
              <a:rPr lang="en-US" altLang="ja-JP" sz="1400" b="1" dirty="0"/>
              <a:t>Resources</a:t>
            </a:r>
            <a:r>
              <a:rPr lang="en-US" altLang="ja-JP" sz="1400" dirty="0"/>
              <a:t> = ?</a:t>
            </a:r>
          </a:p>
          <a:p>
            <a:pPr marL="742950" lvl="1" indent="-285750">
              <a:buFont typeface="Arial" panose="020B0604020202020204" pitchFamily="34" charset="0"/>
              <a:buChar char="•"/>
            </a:pPr>
            <a:r>
              <a:rPr lang="en-US" altLang="ja-JP" sz="1400" b="1" dirty="0"/>
              <a:t>Scale</a:t>
            </a:r>
            <a:r>
              <a:rPr lang="en-US" altLang="ja-JP" sz="1400" dirty="0"/>
              <a:t> = ? </a:t>
            </a:r>
          </a:p>
          <a:p>
            <a:pPr marL="742950" lvl="1" indent="-285750">
              <a:buFont typeface="Arial" panose="020B0604020202020204" pitchFamily="34" charset="0"/>
              <a:buChar char="•"/>
            </a:pPr>
            <a:r>
              <a:rPr lang="en-US" altLang="ja-JP" sz="1400" b="1" dirty="0"/>
              <a:t>Size</a:t>
            </a:r>
            <a:r>
              <a:rPr lang="en-US" altLang="ja-JP" sz="1400" dirty="0"/>
              <a:t> = the service can serve all users from on location</a:t>
            </a:r>
          </a:p>
          <a:p>
            <a:pPr marL="742950" lvl="1" indent="-285750">
              <a:buFont typeface="Arial" panose="020B0604020202020204" pitchFamily="34" charset="0"/>
              <a:buChar char="•"/>
            </a:pPr>
            <a:r>
              <a:rPr lang="en-US" altLang="ja-JP" sz="1400" b="1" dirty="0"/>
              <a:t>Availability</a:t>
            </a:r>
            <a:r>
              <a:rPr lang="en-US" altLang="ja-JP" sz="1400" dirty="0"/>
              <a:t> = NOT crucial, service can be down for some time.</a:t>
            </a:r>
          </a:p>
          <a:p>
            <a:pPr marL="285750" indent="-285750">
              <a:buFont typeface="Arial" panose="020B0604020202020204" pitchFamily="34" charset="0"/>
              <a:buChar char="•"/>
            </a:pPr>
            <a:r>
              <a:rPr lang="en-US" altLang="ja-JP" sz="1400" dirty="0"/>
              <a:t>2nd, the business logic</a:t>
            </a:r>
          </a:p>
          <a:p>
            <a:pPr marL="742950" lvl="1" indent="-285750">
              <a:buFont typeface="Arial" panose="020B0604020202020204" pitchFamily="34" charset="0"/>
              <a:buChar char="•"/>
            </a:pPr>
            <a:r>
              <a:rPr lang="zh-CN" altLang="en-US" sz="1400" dirty="0"/>
              <a:t>见右图</a:t>
            </a:r>
            <a:endParaRPr lang="en-US" altLang="ja-JP" sz="1400" dirty="0"/>
          </a:p>
          <a:p>
            <a:pPr marL="285750" indent="-285750">
              <a:buFont typeface="Arial" panose="020B0604020202020204" pitchFamily="34" charset="0"/>
              <a:buChar char="•"/>
            </a:pPr>
            <a:r>
              <a:rPr lang="en-US" altLang="zh-CN" sz="1400" dirty="0"/>
              <a:t>3</a:t>
            </a:r>
            <a:r>
              <a:rPr lang="en-US" altLang="zh-CN" sz="1400" baseline="30000" dirty="0"/>
              <a:t>rd</a:t>
            </a:r>
            <a:r>
              <a:rPr lang="en-US" altLang="zh-CN" sz="1400" dirty="0"/>
              <a:t>, define </a:t>
            </a:r>
            <a:r>
              <a:rPr lang="en-US" altLang="zh-CN" sz="1400" b="1" dirty="0">
                <a:solidFill>
                  <a:srgbClr val="FF0000"/>
                </a:solidFill>
              </a:rPr>
              <a:t>service level objectives </a:t>
            </a:r>
            <a:r>
              <a:rPr lang="en-US" altLang="zh-CN" sz="1400" dirty="0"/>
              <a:t>(SLOs)</a:t>
            </a:r>
            <a:endParaRPr lang="en-US" altLang="ja-JP" sz="1400" dirty="0"/>
          </a:p>
          <a:p>
            <a:pPr marL="742950" lvl="1" indent="-285750">
              <a:buFont typeface="Arial" panose="020B0604020202020204" pitchFamily="34" charset="0"/>
              <a:buChar char="•"/>
            </a:pPr>
            <a:r>
              <a:rPr lang="en-US" altLang="ja-JP" sz="1400" dirty="0"/>
              <a:t>SLO will change as service grows, for starter, the following will do</a:t>
            </a:r>
          </a:p>
          <a:p>
            <a:pPr marL="742950" lvl="1" indent="-285750">
              <a:buFont typeface="Arial" panose="020B0604020202020204" pitchFamily="34" charset="0"/>
              <a:buChar char="•"/>
            </a:pPr>
            <a:r>
              <a:rPr lang="en-US" altLang="ja-JP" sz="1400" dirty="0"/>
              <a:t>Service will be up 23 hours a day, allow to be down 1 hour a day to maintain</a:t>
            </a:r>
          </a:p>
          <a:p>
            <a:pPr marL="742950" lvl="1" indent="-285750">
              <a:buFont typeface="Arial" panose="020B0604020202020204" pitchFamily="34" charset="0"/>
              <a:buChar char="•"/>
            </a:pPr>
            <a:r>
              <a:rPr lang="en-US" altLang="ja-JP" sz="1400" dirty="0"/>
              <a:t>SLO: 95.83% availability</a:t>
            </a:r>
          </a:p>
          <a:p>
            <a:pPr marL="285750" indent="-285750">
              <a:buFont typeface="Arial" panose="020B0604020202020204" pitchFamily="34" charset="0"/>
              <a:buChar char="•"/>
            </a:pPr>
            <a:r>
              <a:rPr lang="en-US" altLang="ja-JP" sz="1400" dirty="0"/>
              <a:t>Before launch, test</a:t>
            </a:r>
          </a:p>
          <a:p>
            <a:pPr marL="742950" lvl="1" indent="-285750">
              <a:buFont typeface="Arial" panose="020B0604020202020204" pitchFamily="34" charset="0"/>
              <a:buChar char="•"/>
            </a:pPr>
            <a:r>
              <a:rPr lang="en-US" altLang="ja-JP" sz="1400" dirty="0"/>
              <a:t>(Pre-production tests) Unit test -&gt; </a:t>
            </a:r>
            <a:r>
              <a:rPr lang="en-US" altLang="zh-CN" sz="1400" dirty="0"/>
              <a:t>integration test -&gt; system test -&gt;</a:t>
            </a:r>
            <a:r>
              <a:rPr lang="zh-CN" altLang="en-US" sz="1400" dirty="0"/>
              <a:t> </a:t>
            </a:r>
            <a:r>
              <a:rPr lang="en-US" altLang="zh-CN" sz="1400" dirty="0"/>
              <a:t>stress test</a:t>
            </a:r>
          </a:p>
          <a:p>
            <a:pPr marL="742950" lvl="1" indent="-285750">
              <a:buFont typeface="Arial" panose="020B0604020202020204" pitchFamily="34" charset="0"/>
              <a:buChar char="•"/>
            </a:pPr>
            <a:r>
              <a:rPr lang="en-US" altLang="ja-JP" sz="1400" dirty="0"/>
              <a:t>(Production tests) rollout (staged) with user acceptance (</a:t>
            </a:r>
            <a:r>
              <a:rPr lang="zh-CN" altLang="en-US" sz="1400" dirty="0"/>
              <a:t>逐步扩大用户群</a:t>
            </a:r>
            <a:r>
              <a:rPr lang="en-US" altLang="ja-JP" sz="1400" dirty="0"/>
              <a:t>), A/B testing</a:t>
            </a:r>
          </a:p>
          <a:p>
            <a:pPr marL="285750" indent="-285750">
              <a:buFont typeface="Arial" panose="020B0604020202020204" pitchFamily="34" charset="0"/>
              <a:buChar char="•"/>
            </a:pPr>
            <a:r>
              <a:rPr lang="en-US" altLang="ja-JP" sz="1400" dirty="0"/>
              <a:t>Where to improve?</a:t>
            </a:r>
          </a:p>
          <a:p>
            <a:pPr marL="742950" lvl="1" indent="-285750">
              <a:buFont typeface="Arial" panose="020B0604020202020204" pitchFamily="34" charset="0"/>
              <a:buChar char="•"/>
            </a:pPr>
            <a:r>
              <a:rPr lang="en-US" altLang="ja-JP" sz="1400" dirty="0"/>
              <a:t>Offload high CPU process to another service</a:t>
            </a:r>
          </a:p>
          <a:p>
            <a:pPr marL="742950" lvl="1" indent="-285750">
              <a:buFont typeface="Arial" panose="020B0604020202020204" pitchFamily="34" charset="0"/>
              <a:buChar char="•"/>
            </a:pPr>
            <a:r>
              <a:rPr lang="en-US" altLang="ja-JP" sz="1400" dirty="0"/>
              <a:t>Reduce disk I/O</a:t>
            </a:r>
          </a:p>
          <a:p>
            <a:pPr marL="742950" lvl="1" indent="-285750">
              <a:buFont typeface="Arial" panose="020B0604020202020204" pitchFamily="34" charset="0"/>
              <a:buChar char="•"/>
            </a:pPr>
            <a:r>
              <a:rPr lang="en-US" altLang="ja-JP" sz="1400" dirty="0"/>
              <a:t>Reduce memory allocation on web server</a:t>
            </a:r>
          </a:p>
          <a:p>
            <a:pPr marL="285750" indent="-285750">
              <a:buFont typeface="Arial" panose="020B0604020202020204" pitchFamily="34" charset="0"/>
              <a:buChar char="•"/>
            </a:pPr>
            <a:r>
              <a:rPr lang="en-US" altLang="zh-CN" sz="1400" dirty="0"/>
              <a:t>If user</a:t>
            </a:r>
            <a:r>
              <a:rPr lang="zh-CN" altLang="en-US" sz="1400" dirty="0"/>
              <a:t> </a:t>
            </a:r>
            <a:r>
              <a:rPr lang="en-US" altLang="zh-CN" sz="1400" dirty="0"/>
              <a:t>grow</a:t>
            </a:r>
            <a:r>
              <a:rPr lang="zh-CN" altLang="en-US" sz="1400" dirty="0"/>
              <a:t> </a:t>
            </a:r>
            <a:r>
              <a:rPr lang="en-US" altLang="zh-CN" sz="1400" dirty="0"/>
              <a:t>larger,</a:t>
            </a:r>
            <a:r>
              <a:rPr lang="zh-CN" altLang="en-US" sz="1400" dirty="0"/>
              <a:t> </a:t>
            </a:r>
            <a:r>
              <a:rPr lang="en-US" altLang="zh-CN" sz="1400" dirty="0"/>
              <a:t>then</a:t>
            </a:r>
            <a:r>
              <a:rPr lang="zh-CN" altLang="en-US" sz="1400" dirty="0"/>
              <a:t> </a:t>
            </a:r>
            <a:r>
              <a:rPr lang="en-US" altLang="zh-CN" sz="1400" dirty="0"/>
              <a:t>need</a:t>
            </a:r>
            <a:r>
              <a:rPr lang="zh-CN" altLang="en-US" sz="1400" dirty="0"/>
              <a:t> </a:t>
            </a:r>
            <a:r>
              <a:rPr lang="en-US" altLang="zh-CN" sz="1400" dirty="0"/>
              <a:t>to</a:t>
            </a:r>
            <a:r>
              <a:rPr lang="zh-CN" altLang="en-US" sz="1400" dirty="0"/>
              <a:t> </a:t>
            </a:r>
            <a:r>
              <a:rPr lang="en-US" altLang="zh-CN" sz="1400" dirty="0"/>
              <a:t>use</a:t>
            </a:r>
            <a:r>
              <a:rPr lang="zh-CN" altLang="en-US" sz="1400" dirty="0"/>
              <a:t> </a:t>
            </a:r>
            <a:r>
              <a:rPr lang="en-US" altLang="zh-CN" sz="1400" dirty="0"/>
              <a:t>more</a:t>
            </a:r>
            <a:r>
              <a:rPr lang="zh-CN" altLang="en-US" sz="1400" dirty="0"/>
              <a:t> </a:t>
            </a:r>
            <a:r>
              <a:rPr lang="en-US" altLang="zh-CN" sz="1400" dirty="0"/>
              <a:t>efficient data storage</a:t>
            </a:r>
          </a:p>
          <a:p>
            <a:pPr marL="742950" lvl="1" indent="-285750">
              <a:buFont typeface="Arial" panose="020B0604020202020204" pitchFamily="34" charset="0"/>
              <a:buChar char="•"/>
            </a:pPr>
            <a:r>
              <a:rPr lang="en-US" altLang="zh-CN" sz="1400" dirty="0"/>
              <a:t>1 million request a day</a:t>
            </a:r>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742950" lvl="1" indent="-285750">
              <a:buFont typeface="Arial" panose="020B0604020202020204" pitchFamily="34" charset="0"/>
              <a:buChar char="•"/>
            </a:pPr>
            <a:endParaRPr lang="en-US" altLang="ja-JP" sz="1400" dirty="0"/>
          </a:p>
          <a:p>
            <a:pPr marL="285750" indent="-285750">
              <a:buFont typeface="Arial" panose="020B0604020202020204" pitchFamily="34" charset="0"/>
              <a:buChar char="•"/>
            </a:pPr>
            <a:r>
              <a:rPr lang="en-US" altLang="zh-CN" sz="1400" dirty="0"/>
              <a:t>When troubleshooting and trying to find root cause of a problem, ask </a:t>
            </a:r>
            <a:r>
              <a:rPr lang="en-US" altLang="zh-CN" sz="1400" b="1" dirty="0">
                <a:solidFill>
                  <a:srgbClr val="FF0000"/>
                </a:solidFill>
              </a:rPr>
              <a:t>5 whys</a:t>
            </a:r>
            <a:r>
              <a:rPr lang="en-US" altLang="zh-CN" sz="1400" dirty="0"/>
              <a:t>, 5</a:t>
            </a:r>
            <a:r>
              <a:rPr lang="zh-CN" altLang="en-US" sz="1400" dirty="0"/>
              <a:t>个</a:t>
            </a:r>
            <a:r>
              <a:rPr lang="en-US" altLang="zh-CN" sz="1400" dirty="0"/>
              <a:t>why</a:t>
            </a:r>
            <a:r>
              <a:rPr lang="zh-CN" altLang="en-US" sz="1400" dirty="0"/>
              <a:t>就是从表面现象开始问</a:t>
            </a:r>
            <a:r>
              <a:rPr lang="en-US" altLang="zh-CN" sz="1400" dirty="0"/>
              <a:t>why it happened</a:t>
            </a:r>
            <a:r>
              <a:rPr lang="zh-CN" altLang="en-US" sz="1400" dirty="0"/>
              <a:t>，直到找到</a:t>
            </a:r>
            <a:r>
              <a:rPr lang="en-US" altLang="zh-CN" sz="1400" dirty="0"/>
              <a:t>root cause</a:t>
            </a:r>
            <a:r>
              <a:rPr lang="zh-CN" altLang="en-US" sz="1400" dirty="0"/>
              <a:t>为止</a:t>
            </a:r>
            <a:endParaRPr lang="en-US" altLang="zh-CN" sz="1400" dirty="0"/>
          </a:p>
          <a:p>
            <a:pPr marL="800100" lvl="1" indent="-342900">
              <a:buFont typeface="+mj-lt"/>
              <a:buAutoNum type="arabicPeriod"/>
            </a:pPr>
            <a:r>
              <a:rPr lang="en-US" altLang="ja-JP" sz="1400" dirty="0"/>
              <a:t>Write down the specific problem. Writing the issue helps you formalize the problem and describe it completely. It also helps a team focus on the same problem.</a:t>
            </a:r>
          </a:p>
          <a:p>
            <a:pPr marL="800100" lvl="1" indent="-342900">
              <a:buFont typeface="+mj-lt"/>
              <a:buAutoNum type="arabicPeriod"/>
            </a:pPr>
            <a:r>
              <a:rPr lang="en-US" altLang="ja-JP" sz="1400" b="1" dirty="0">
                <a:solidFill>
                  <a:srgbClr val="FF0000"/>
                </a:solidFill>
              </a:rPr>
              <a:t>Ask Why</a:t>
            </a:r>
            <a:r>
              <a:rPr lang="en-US" altLang="ja-JP" sz="1400" dirty="0"/>
              <a:t> the problem happens and write the answer down below the problem.</a:t>
            </a:r>
          </a:p>
          <a:p>
            <a:pPr marL="800100" lvl="1" indent="-342900">
              <a:buFont typeface="+mj-lt"/>
              <a:buAutoNum type="arabicPeriod"/>
            </a:pPr>
            <a:r>
              <a:rPr lang="en-US" altLang="ja-JP" sz="1400" dirty="0"/>
              <a:t>If the answer you just provided doesn’t identify the root cause of the problem that you wrote down in Step 1, </a:t>
            </a:r>
            <a:r>
              <a:rPr lang="en-US" altLang="ja-JP" sz="1400" b="1" dirty="0">
                <a:solidFill>
                  <a:srgbClr val="FF0000"/>
                </a:solidFill>
              </a:rPr>
              <a:t>ask Why again </a:t>
            </a:r>
            <a:r>
              <a:rPr lang="en-US" altLang="ja-JP" sz="1400" dirty="0"/>
              <a:t>and write that answer down.</a:t>
            </a:r>
          </a:p>
          <a:p>
            <a:pPr marL="800100" lvl="1" indent="-342900">
              <a:buFont typeface="+mj-lt"/>
              <a:buAutoNum type="arabicPeriod"/>
            </a:pPr>
            <a:r>
              <a:rPr lang="en-US" altLang="ja-JP" sz="1400" dirty="0"/>
              <a:t>Loop back to step 3 until the team is in agreement that the problem’s root cause is identified. Again, this may take fewer or more times than five Whys.</a:t>
            </a:r>
          </a:p>
        </p:txBody>
      </p:sp>
      <p:pic>
        <p:nvPicPr>
          <p:cNvPr id="3" name="Picture 2">
            <a:extLst>
              <a:ext uri="{FF2B5EF4-FFF2-40B4-BE49-F238E27FC236}">
                <a16:creationId xmlns:a16="http://schemas.microsoft.com/office/drawing/2014/main" xmlns="" id="{91DCD70E-AACE-4737-96E7-C3ACE5C0B161}"/>
              </a:ext>
            </a:extLst>
          </p:cNvPr>
          <p:cNvPicPr>
            <a:picLocks noChangeAspect="1"/>
          </p:cNvPicPr>
          <p:nvPr/>
        </p:nvPicPr>
        <p:blipFill>
          <a:blip r:embed="rId3"/>
          <a:stretch>
            <a:fillRect/>
          </a:stretch>
        </p:blipFill>
        <p:spPr>
          <a:xfrm>
            <a:off x="6858000" y="0"/>
            <a:ext cx="5157192" cy="2755798"/>
          </a:xfrm>
          <a:prstGeom prst="rect">
            <a:avLst/>
          </a:prstGeom>
        </p:spPr>
      </p:pic>
      <p:pic>
        <p:nvPicPr>
          <p:cNvPr id="4" name="Picture 3">
            <a:extLst>
              <a:ext uri="{FF2B5EF4-FFF2-40B4-BE49-F238E27FC236}">
                <a16:creationId xmlns:a16="http://schemas.microsoft.com/office/drawing/2014/main" xmlns="" id="{33099759-A85C-4BE1-93BA-9F777425A895}"/>
              </a:ext>
            </a:extLst>
          </p:cNvPr>
          <p:cNvPicPr>
            <a:picLocks noChangeAspect="1"/>
          </p:cNvPicPr>
          <p:nvPr/>
        </p:nvPicPr>
        <p:blipFill>
          <a:blip r:embed="rId4"/>
          <a:stretch>
            <a:fillRect/>
          </a:stretch>
        </p:blipFill>
        <p:spPr>
          <a:xfrm>
            <a:off x="6866880" y="2776510"/>
            <a:ext cx="4305300" cy="3800475"/>
          </a:xfrm>
          <a:prstGeom prst="rect">
            <a:avLst/>
          </a:prstGeom>
        </p:spPr>
      </p:pic>
      <p:sp>
        <p:nvSpPr>
          <p:cNvPr id="5" name="TextBox 4">
            <a:extLst>
              <a:ext uri="{FF2B5EF4-FFF2-40B4-BE49-F238E27FC236}">
                <a16:creationId xmlns:a16="http://schemas.microsoft.com/office/drawing/2014/main" xmlns="" id="{2EEDC5E2-08EB-44B1-B06E-82862B572809}"/>
              </a:ext>
            </a:extLst>
          </p:cNvPr>
          <p:cNvSpPr txBox="1"/>
          <p:nvPr/>
        </p:nvSpPr>
        <p:spPr>
          <a:xfrm>
            <a:off x="6093296" y="539552"/>
            <a:ext cx="1790811"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en-US" sz="1200" dirty="0"/>
              <a:t>Single app server solution</a:t>
            </a:r>
          </a:p>
        </p:txBody>
      </p:sp>
      <p:sp>
        <p:nvSpPr>
          <p:cNvPr id="6" name="TextBox 5">
            <a:extLst>
              <a:ext uri="{FF2B5EF4-FFF2-40B4-BE49-F238E27FC236}">
                <a16:creationId xmlns:a16="http://schemas.microsoft.com/office/drawing/2014/main" xmlns="" id="{561AC071-6ABA-4FF5-95C1-8502C1FDCF3D}"/>
              </a:ext>
            </a:extLst>
          </p:cNvPr>
          <p:cNvSpPr txBox="1"/>
          <p:nvPr/>
        </p:nvSpPr>
        <p:spPr>
          <a:xfrm>
            <a:off x="6669360" y="4676747"/>
            <a:ext cx="1107996" cy="584775"/>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400" dirty="0"/>
              <a:t>分散处理</a:t>
            </a:r>
            <a:endParaRPr lang="en-US" altLang="zh-CN" dirty="0"/>
          </a:p>
        </p:txBody>
      </p:sp>
      <p:pic>
        <p:nvPicPr>
          <p:cNvPr id="7" name="Picture 6">
            <a:extLst>
              <a:ext uri="{FF2B5EF4-FFF2-40B4-BE49-F238E27FC236}">
                <a16:creationId xmlns:a16="http://schemas.microsoft.com/office/drawing/2014/main" xmlns="" id="{FE53E761-DF9C-4E34-A305-3746D9F9BA57}"/>
              </a:ext>
            </a:extLst>
          </p:cNvPr>
          <p:cNvPicPr>
            <a:picLocks noChangeAspect="1"/>
          </p:cNvPicPr>
          <p:nvPr/>
        </p:nvPicPr>
        <p:blipFill>
          <a:blip r:embed="rId5"/>
          <a:stretch>
            <a:fillRect/>
          </a:stretch>
        </p:blipFill>
        <p:spPr>
          <a:xfrm>
            <a:off x="12015192" y="0"/>
            <a:ext cx="5071392" cy="2755798"/>
          </a:xfrm>
          <a:prstGeom prst="rect">
            <a:avLst/>
          </a:prstGeom>
        </p:spPr>
      </p:pic>
      <p:sp>
        <p:nvSpPr>
          <p:cNvPr id="8" name="TextBox 7">
            <a:extLst>
              <a:ext uri="{FF2B5EF4-FFF2-40B4-BE49-F238E27FC236}">
                <a16:creationId xmlns:a16="http://schemas.microsoft.com/office/drawing/2014/main" xmlns="" id="{75BEB6AE-2B03-4F96-87AC-73295FDC0561}"/>
              </a:ext>
            </a:extLst>
          </p:cNvPr>
          <p:cNvSpPr txBox="1"/>
          <p:nvPr/>
        </p:nvSpPr>
        <p:spPr>
          <a:xfrm>
            <a:off x="11507273" y="395536"/>
            <a:ext cx="117211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初步设计</a:t>
            </a:r>
            <a:endParaRPr lang="en-US" altLang="zh-CN" dirty="0"/>
          </a:p>
          <a:p>
            <a:r>
              <a:rPr lang="zh-CN" altLang="en-US" sz="1200" dirty="0"/>
              <a:t>的</a:t>
            </a:r>
            <a:r>
              <a:rPr lang="en-US" altLang="zh-CN" sz="1200" dirty="0"/>
              <a:t>Log</a:t>
            </a:r>
            <a:r>
              <a:rPr lang="zh-CN" altLang="en-US" sz="1200" dirty="0"/>
              <a:t>系统设计</a:t>
            </a:r>
            <a:endParaRPr lang="en-US" sz="1200" dirty="0"/>
          </a:p>
        </p:txBody>
      </p:sp>
      <p:sp>
        <p:nvSpPr>
          <p:cNvPr id="9" name="Rectangle 8">
            <a:extLst>
              <a:ext uri="{FF2B5EF4-FFF2-40B4-BE49-F238E27FC236}">
                <a16:creationId xmlns:a16="http://schemas.microsoft.com/office/drawing/2014/main" xmlns="" id="{BBFCEA30-2D0B-4F61-BE11-1E02C8421354}"/>
              </a:ext>
            </a:extLst>
          </p:cNvPr>
          <p:cNvSpPr/>
          <p:nvPr/>
        </p:nvSpPr>
        <p:spPr>
          <a:xfrm>
            <a:off x="12326227" y="1739232"/>
            <a:ext cx="1356462" cy="276999"/>
          </a:xfrm>
          <a:prstGeom prst="rect">
            <a:avLst/>
          </a:prstGeom>
        </p:spPr>
        <p:txBody>
          <a:bodyPr wrap="none">
            <a:spAutoFit/>
          </a:bodyPr>
          <a:lstStyle/>
          <a:p>
            <a:r>
              <a:rPr lang="en-US" altLang="zh-CN" sz="1200" dirty="0"/>
              <a:t>12345</a:t>
            </a:r>
            <a:r>
              <a:rPr lang="zh-CN" altLang="en-US" sz="1200" dirty="0"/>
              <a:t>是</a:t>
            </a:r>
            <a:r>
              <a:rPr lang="en-US" altLang="zh-CN" sz="1200" dirty="0"/>
              <a:t>session ID</a:t>
            </a:r>
            <a:endParaRPr lang="en-US" sz="1200" dirty="0"/>
          </a:p>
        </p:txBody>
      </p:sp>
      <p:pic>
        <p:nvPicPr>
          <p:cNvPr id="10" name="Picture 9">
            <a:extLst>
              <a:ext uri="{FF2B5EF4-FFF2-40B4-BE49-F238E27FC236}">
                <a16:creationId xmlns:a16="http://schemas.microsoft.com/office/drawing/2014/main" xmlns="" id="{A359FDE7-28A5-49B8-99ED-F110A137532D}"/>
              </a:ext>
            </a:extLst>
          </p:cNvPr>
          <p:cNvPicPr>
            <a:picLocks noChangeAspect="1"/>
          </p:cNvPicPr>
          <p:nvPr/>
        </p:nvPicPr>
        <p:blipFill>
          <a:blip r:embed="rId6"/>
          <a:stretch>
            <a:fillRect/>
          </a:stretch>
        </p:blipFill>
        <p:spPr>
          <a:xfrm>
            <a:off x="11209560" y="2936138"/>
            <a:ext cx="6858000" cy="3452065"/>
          </a:xfrm>
          <a:prstGeom prst="rect">
            <a:avLst/>
          </a:prstGeom>
        </p:spPr>
      </p:pic>
      <p:sp>
        <p:nvSpPr>
          <p:cNvPr id="11" name="TextBox 10">
            <a:extLst>
              <a:ext uri="{FF2B5EF4-FFF2-40B4-BE49-F238E27FC236}">
                <a16:creationId xmlns:a16="http://schemas.microsoft.com/office/drawing/2014/main" xmlns="" id="{F0A08BB4-D7FF-4867-B3C5-2F774089B387}"/>
              </a:ext>
            </a:extLst>
          </p:cNvPr>
          <p:cNvSpPr txBox="1"/>
          <p:nvPr/>
        </p:nvSpPr>
        <p:spPr>
          <a:xfrm>
            <a:off x="14638560" y="2954655"/>
            <a:ext cx="1107996"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的</a:t>
            </a:r>
            <a:r>
              <a:rPr lang="en-US" altLang="zh-CN" sz="1200" dirty="0"/>
              <a:t>Log</a:t>
            </a:r>
            <a:r>
              <a:rPr lang="zh-CN" altLang="en-US" sz="1200" dirty="0"/>
              <a:t>系统</a:t>
            </a:r>
            <a:endParaRPr lang="en-US" sz="1200" dirty="0"/>
          </a:p>
        </p:txBody>
      </p:sp>
      <p:pic>
        <p:nvPicPr>
          <p:cNvPr id="12" name="Picture 11">
            <a:extLst>
              <a:ext uri="{FF2B5EF4-FFF2-40B4-BE49-F238E27FC236}">
                <a16:creationId xmlns:a16="http://schemas.microsoft.com/office/drawing/2014/main" xmlns="" id="{74916F99-894D-46F1-A86C-D2A3A7328D2A}"/>
              </a:ext>
            </a:extLst>
          </p:cNvPr>
          <p:cNvPicPr>
            <a:picLocks noChangeAspect="1"/>
          </p:cNvPicPr>
          <p:nvPr/>
        </p:nvPicPr>
        <p:blipFill>
          <a:blip r:embed="rId7"/>
          <a:stretch>
            <a:fillRect/>
          </a:stretch>
        </p:blipFill>
        <p:spPr>
          <a:xfrm>
            <a:off x="14014176" y="6377363"/>
            <a:ext cx="5324475" cy="933450"/>
          </a:xfrm>
          <a:prstGeom prst="rect">
            <a:avLst/>
          </a:prstGeom>
        </p:spPr>
      </p:pic>
      <p:sp>
        <p:nvSpPr>
          <p:cNvPr id="13" name="TextBox 12">
            <a:extLst>
              <a:ext uri="{FF2B5EF4-FFF2-40B4-BE49-F238E27FC236}">
                <a16:creationId xmlns:a16="http://schemas.microsoft.com/office/drawing/2014/main" xmlns="" id="{2EA533A4-8ECC-4095-9C2F-8058A465A4E5}"/>
              </a:ext>
            </a:extLst>
          </p:cNvPr>
          <p:cNvSpPr txBox="1"/>
          <p:nvPr/>
        </p:nvSpPr>
        <p:spPr>
          <a:xfrm>
            <a:off x="13870160" y="7310813"/>
            <a:ext cx="7718973" cy="369332"/>
          </a:xfrm>
          <a:prstGeom prst="rect">
            <a:avLst/>
          </a:prstGeom>
          <a:noFill/>
        </p:spPr>
        <p:txBody>
          <a:bodyPr wrap="none" rtlCol="0">
            <a:spAutoFit/>
          </a:bodyPr>
          <a:lstStyle/>
          <a:p>
            <a:r>
              <a:rPr lang="en-US" altLang="zh-CN" dirty="0"/>
              <a:t>Size assumption: 8B+16B+8B+256B+8B+256B = 552B, 25 thousand records a day</a:t>
            </a:r>
            <a:endParaRPr lang="en-US" dirty="0"/>
          </a:p>
        </p:txBody>
      </p:sp>
      <p:pic>
        <p:nvPicPr>
          <p:cNvPr id="14" name="Picture 13">
            <a:extLst>
              <a:ext uri="{FF2B5EF4-FFF2-40B4-BE49-F238E27FC236}">
                <a16:creationId xmlns:a16="http://schemas.microsoft.com/office/drawing/2014/main" xmlns="" id="{951EA21F-28C3-4C1E-B532-C3D291720B62}"/>
              </a:ext>
            </a:extLst>
          </p:cNvPr>
          <p:cNvPicPr>
            <a:picLocks noChangeAspect="1"/>
          </p:cNvPicPr>
          <p:nvPr/>
        </p:nvPicPr>
        <p:blipFill>
          <a:blip r:embed="rId8"/>
          <a:stretch>
            <a:fillRect/>
          </a:stretch>
        </p:blipFill>
        <p:spPr>
          <a:xfrm>
            <a:off x="6869732" y="7056387"/>
            <a:ext cx="4896814" cy="2640068"/>
          </a:xfrm>
          <a:prstGeom prst="rect">
            <a:avLst/>
          </a:prstGeom>
        </p:spPr>
      </p:pic>
      <p:sp>
        <p:nvSpPr>
          <p:cNvPr id="15" name="TextBox 14">
            <a:extLst>
              <a:ext uri="{FF2B5EF4-FFF2-40B4-BE49-F238E27FC236}">
                <a16:creationId xmlns:a16="http://schemas.microsoft.com/office/drawing/2014/main" xmlns="" id="{4282799B-61F8-48E7-B4F2-870E787070A6}"/>
              </a:ext>
            </a:extLst>
          </p:cNvPr>
          <p:cNvSpPr txBox="1"/>
          <p:nvPr/>
        </p:nvSpPr>
        <p:spPr>
          <a:xfrm>
            <a:off x="6672212" y="9162002"/>
            <a:ext cx="1723549" cy="553998"/>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改进设计</a:t>
            </a:r>
            <a:endParaRPr lang="en-US" altLang="zh-CN" dirty="0"/>
          </a:p>
          <a:p>
            <a:r>
              <a:rPr lang="zh-CN" altLang="en-US" sz="1200" dirty="0"/>
              <a:t>提高数据存储系统效率</a:t>
            </a:r>
            <a:endParaRPr lang="en-US" sz="1200" dirty="0"/>
          </a:p>
        </p:txBody>
      </p:sp>
      <p:pic>
        <p:nvPicPr>
          <p:cNvPr id="16" name="Picture 15">
            <a:extLst>
              <a:ext uri="{FF2B5EF4-FFF2-40B4-BE49-F238E27FC236}">
                <a16:creationId xmlns:a16="http://schemas.microsoft.com/office/drawing/2014/main" xmlns="" id="{C860059F-F751-4437-944C-EAF6A7EDA8DE}"/>
              </a:ext>
            </a:extLst>
          </p:cNvPr>
          <p:cNvPicPr>
            <a:picLocks noChangeAspect="1"/>
          </p:cNvPicPr>
          <p:nvPr/>
        </p:nvPicPr>
        <p:blipFill>
          <a:blip r:embed="rId9"/>
          <a:stretch>
            <a:fillRect/>
          </a:stretch>
        </p:blipFill>
        <p:spPr>
          <a:xfrm>
            <a:off x="11766546" y="7870864"/>
            <a:ext cx="6858000" cy="3651181"/>
          </a:xfrm>
          <a:prstGeom prst="rect">
            <a:avLst/>
          </a:prstGeom>
        </p:spPr>
      </p:pic>
      <p:sp>
        <p:nvSpPr>
          <p:cNvPr id="17" name="TextBox 16">
            <a:extLst>
              <a:ext uri="{FF2B5EF4-FFF2-40B4-BE49-F238E27FC236}">
                <a16:creationId xmlns:a16="http://schemas.microsoft.com/office/drawing/2014/main" xmlns="" id="{7710B1C0-5DEE-45A6-ABE0-32C02E084880}"/>
              </a:ext>
            </a:extLst>
          </p:cNvPr>
          <p:cNvSpPr txBox="1"/>
          <p:nvPr/>
        </p:nvSpPr>
        <p:spPr>
          <a:xfrm>
            <a:off x="12574016" y="8172400"/>
            <a:ext cx="5425140" cy="369332"/>
          </a:xfrm>
          <a:prstGeom prst="rect">
            <a:avLst/>
          </a:prstGeom>
          <a:noFill/>
        </p:spPr>
        <p:txBody>
          <a:bodyPr wrap="none" rtlCol="0">
            <a:spAutoFit/>
          </a:bodyPr>
          <a:lstStyle/>
          <a:p>
            <a:r>
              <a:rPr lang="zh-CN" altLang="en-US" dirty="0"/>
              <a:t>选择</a:t>
            </a:r>
            <a:r>
              <a:rPr lang="en-US" altLang="zh-CN" dirty="0"/>
              <a:t>cloud </a:t>
            </a:r>
            <a:r>
              <a:rPr lang="en-US" altLang="zh-CN" dirty="0" err="1"/>
              <a:t>bigtable</a:t>
            </a:r>
            <a:r>
              <a:rPr lang="zh-CN" altLang="en-US" dirty="0"/>
              <a:t>来存储所有</a:t>
            </a:r>
            <a:r>
              <a:rPr lang="en-US" altLang="zh-CN" dirty="0"/>
              <a:t>log</a:t>
            </a:r>
            <a:r>
              <a:rPr lang="zh-CN" altLang="en-US" dirty="0"/>
              <a:t>，为什么选</a:t>
            </a:r>
            <a:r>
              <a:rPr lang="en-US" altLang="zh-CN" dirty="0" err="1"/>
              <a:t>bigtable</a:t>
            </a:r>
            <a:r>
              <a:rPr lang="en-US" altLang="zh-CN" dirty="0"/>
              <a:t>?</a:t>
            </a:r>
            <a:endParaRPr lang="en-US" dirty="0"/>
          </a:p>
        </p:txBody>
      </p:sp>
    </p:spTree>
    <p:extLst>
      <p:ext uri="{BB962C8B-B14F-4D97-AF65-F5344CB8AC3E}">
        <p14:creationId xmlns:p14="http://schemas.microsoft.com/office/powerpoint/2010/main" val="331567276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2339752"/>
            <a:ext cx="6858000" cy="1754326"/>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en-US" altLang="zh-CN" dirty="0"/>
          </a:p>
          <a:p>
            <a:endParaRPr kumimoji="1" lang="en-US" altLang="zh-CN" dirty="0"/>
          </a:p>
          <a:p>
            <a:r>
              <a:rPr lang="en-US" altLang="ja-JP" b="1" dirty="0">
                <a:solidFill>
                  <a:srgbClr val="FF0000"/>
                </a:solidFill>
              </a:rPr>
              <a:t>SAM</a:t>
            </a:r>
            <a:r>
              <a:rPr lang="en-US" altLang="ja-JP" dirty="0"/>
              <a:t>: security accounts manager</a:t>
            </a:r>
          </a:p>
          <a:p>
            <a:pPr marL="285750" indent="-285750">
              <a:buFont typeface="Arial" panose="020B0604020202020204" pitchFamily="34" charset="0"/>
              <a:buChar char="•"/>
            </a:pPr>
            <a:r>
              <a:rPr kumimoji="1" lang="en-US" altLang="ja-JP" dirty="0"/>
              <a:t>E.g., Kerberos, NTLM (</a:t>
            </a:r>
            <a:r>
              <a:rPr kumimoji="1" lang="zh-CN" altLang="en-US" dirty="0"/>
              <a:t>很老的机制，已经过时</a:t>
            </a:r>
            <a:r>
              <a:rPr kumimoji="1" lang="en-US" altLang="ja-JP" dirty="0"/>
              <a:t>)</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064294"/>
          </a:xfrm>
          <a:prstGeom prst="rect">
            <a:avLst/>
          </a:prstGeom>
          <a:noFill/>
        </p:spPr>
        <p:txBody>
          <a:bodyPr wrap="square" rtlCol="0">
            <a:spAutoFit/>
          </a:bodyPr>
          <a:lstStyle/>
          <a:p>
            <a:r>
              <a:rPr lang="zh-CN" altLang="en-US" sz="1200" dirty="0" smtClean="0"/>
              <a:t>这张</a:t>
            </a:r>
            <a:r>
              <a:rPr lang="en-US" altLang="zh-CN" sz="1200" dirty="0" smtClean="0"/>
              <a:t>slide</a:t>
            </a:r>
            <a:r>
              <a:rPr lang="zh-CN" altLang="en-US" sz="1200" dirty="0" smtClean="0"/>
              <a:t>主要是给出一些车企给出的</a:t>
            </a:r>
            <a:r>
              <a:rPr lang="en-US" altLang="zh-CN" sz="1200" dirty="0" smtClean="0"/>
              <a:t>security requirement</a:t>
            </a:r>
            <a:r>
              <a:rPr lang="zh-CN" altLang="en-US" sz="1200" dirty="0" smtClean="0"/>
              <a:t>的例子，目的让自己对</a:t>
            </a:r>
            <a:r>
              <a:rPr lang="en-US" altLang="zh-CN" sz="1200" dirty="0" smtClean="0"/>
              <a:t>requirement</a:t>
            </a:r>
            <a:r>
              <a:rPr lang="zh-CN" altLang="en-US" sz="1200" dirty="0" smtClean="0"/>
              <a:t>有一个初步认识</a:t>
            </a:r>
            <a:endParaRPr lang="en-US" altLang="zh-CN" sz="1200" dirty="0" smtClean="0"/>
          </a:p>
          <a:p>
            <a:endParaRPr lang="en-US" altLang="zh-CN" sz="1200" dirty="0" smtClean="0"/>
          </a:p>
          <a:p>
            <a:r>
              <a:rPr lang="zh-CN" altLang="en-US" sz="1200" dirty="0" smtClean="0"/>
              <a:t>以下</a:t>
            </a:r>
            <a:r>
              <a:rPr lang="zh-CN" altLang="en-US" sz="1200" dirty="0"/>
              <a:t>是</a:t>
            </a:r>
            <a:r>
              <a:rPr lang="en-US" altLang="zh-CN" sz="1200" b="1" dirty="0">
                <a:solidFill>
                  <a:srgbClr val="FF0000"/>
                </a:solidFill>
              </a:rPr>
              <a:t>GM requirement</a:t>
            </a:r>
            <a:r>
              <a:rPr lang="zh-CN" altLang="en-US" sz="1200" dirty="0"/>
              <a:t>的例子，就</a:t>
            </a:r>
            <a:r>
              <a:rPr lang="en-US" altLang="zh-CN" sz="1200" dirty="0"/>
              <a:t>GM</a:t>
            </a:r>
            <a:r>
              <a:rPr lang="zh-CN" altLang="en-US" sz="1200" dirty="0"/>
              <a:t>的</a:t>
            </a:r>
            <a:r>
              <a:rPr lang="en-US" altLang="zh-CN" sz="1200" dirty="0"/>
              <a:t>requirement</a:t>
            </a:r>
            <a:r>
              <a:rPr lang="zh-CN" altLang="en-US" sz="1200" dirty="0"/>
              <a:t>而言，其有</a:t>
            </a:r>
            <a:r>
              <a:rPr lang="en-US" altLang="zh-CN" sz="1200" dirty="0"/>
              <a:t>capability requirement</a:t>
            </a:r>
            <a:r>
              <a:rPr lang="zh-CN" altLang="en-US" sz="1200" dirty="0"/>
              <a:t>和</a:t>
            </a:r>
            <a:r>
              <a:rPr lang="en-US" altLang="zh-CN" sz="1200" dirty="0"/>
              <a:t>feature requirement</a:t>
            </a:r>
            <a:r>
              <a:rPr lang="zh-CN" altLang="en-US" sz="1200" dirty="0"/>
              <a:t>；</a:t>
            </a:r>
            <a:endParaRPr lang="en-US" altLang="zh-CN" sz="1200" dirty="0"/>
          </a:p>
          <a:p>
            <a:r>
              <a:rPr lang="en-US" altLang="zh-CN" sz="1200" dirty="0"/>
              <a:t>(</a:t>
            </a:r>
            <a:r>
              <a:rPr lang="zh-CN" altLang="en-US" sz="1200" dirty="0"/>
              <a:t>个人感觉这两个</a:t>
            </a:r>
            <a:r>
              <a:rPr lang="en-US" altLang="zh-CN" sz="1200" dirty="0"/>
              <a:t>requirement</a:t>
            </a:r>
            <a:r>
              <a:rPr lang="zh-CN" altLang="en-US" sz="1200" dirty="0"/>
              <a:t>挺像的，硬说有差别的话</a:t>
            </a:r>
            <a:r>
              <a:rPr lang="en-US" altLang="zh-CN" sz="1200" dirty="0"/>
              <a:t>security/feature sequence flow/flow chart</a:t>
            </a:r>
            <a:r>
              <a:rPr lang="zh-CN" altLang="en-US" sz="1200" dirty="0"/>
              <a:t>大多定义在</a:t>
            </a:r>
            <a:r>
              <a:rPr lang="en-US" altLang="zh-CN" sz="1200" dirty="0"/>
              <a:t>feature</a:t>
            </a:r>
            <a:r>
              <a:rPr lang="zh-CN" altLang="en-US" sz="1200" dirty="0"/>
              <a:t>中，</a:t>
            </a:r>
            <a:r>
              <a:rPr lang="en-US" altLang="zh-CN" sz="1200" dirty="0"/>
              <a:t>capability</a:t>
            </a:r>
            <a:r>
              <a:rPr lang="zh-CN" altLang="en-US" sz="1200" dirty="0"/>
              <a:t>中定义</a:t>
            </a:r>
            <a:r>
              <a:rPr lang="en-US" altLang="zh-CN" sz="1200" dirty="0"/>
              <a:t>Hardware</a:t>
            </a:r>
            <a:r>
              <a:rPr lang="zh-CN" altLang="en-US" sz="1200" dirty="0"/>
              <a:t>的部分比较多</a:t>
            </a:r>
            <a:r>
              <a:rPr lang="en-US" altLang="zh-CN" sz="1200" dirty="0"/>
              <a:t>)</a:t>
            </a:r>
          </a:p>
          <a:p>
            <a:r>
              <a:rPr lang="en-US" altLang="zh-CN" sz="1200" dirty="0"/>
              <a:t>---------------------------</a:t>
            </a:r>
            <a:endParaRPr lang="en-US" altLang="ja-JP" sz="1200" dirty="0"/>
          </a:p>
          <a:p>
            <a:r>
              <a:rPr lang="en-US" altLang="ja-JP" sz="1200" dirty="0"/>
              <a:t>Requirement example (from GM):</a:t>
            </a:r>
          </a:p>
          <a:p>
            <a:pPr marL="285750" indent="-285750">
              <a:buFont typeface="Arial" panose="020B0604020202020204" pitchFamily="34" charset="0"/>
              <a:buChar char="•"/>
            </a:pPr>
            <a:r>
              <a:rPr kumimoji="1" lang="en-US" altLang="ja-JP" sz="1200" dirty="0"/>
              <a:t>Bluetooth</a:t>
            </a:r>
          </a:p>
          <a:p>
            <a:pPr marL="742950" lvl="1" indent="-285750">
              <a:buFont typeface="Arial" panose="020B0604020202020204" pitchFamily="34" charset="0"/>
              <a:buChar char="•"/>
            </a:pPr>
            <a:r>
              <a:rPr lang="en-US" altLang="ja-JP" sz="1200" dirty="0"/>
              <a:t>Random number generator, to pass some entropy source test</a:t>
            </a:r>
          </a:p>
          <a:p>
            <a:pPr marL="742950" lvl="1" indent="-285750">
              <a:buFont typeface="Arial" panose="020B0604020202020204" pitchFamily="34" charset="0"/>
              <a:buChar char="•"/>
            </a:pPr>
            <a:r>
              <a:rPr kumimoji="1" lang="en-US" altLang="ja-JP" sz="1200" dirty="0"/>
              <a:t>Authentication, to support numeric comparison, NOT support out-of-band </a:t>
            </a:r>
            <a:r>
              <a:rPr kumimoji="1" lang="en-US" altLang="ja-JP" sz="1200" dirty="0" err="1"/>
              <a:t>auth</a:t>
            </a:r>
            <a:r>
              <a:rPr kumimoji="1" lang="en-US" altLang="ja-JP" sz="1200" dirty="0"/>
              <a:t> and PIN entry </a:t>
            </a:r>
            <a:r>
              <a:rPr kumimoji="1" lang="en-US" altLang="ja-JP" sz="1200" dirty="0" err="1"/>
              <a:t>auth</a:t>
            </a:r>
            <a:endParaRPr kumimoji="1" lang="en-US" altLang="ja-JP" sz="1200" dirty="0"/>
          </a:p>
          <a:p>
            <a:pPr marL="285750" indent="-285750">
              <a:buFont typeface="Arial" panose="020B0604020202020204" pitchFamily="34" charset="0"/>
              <a:buChar char="•"/>
            </a:pPr>
            <a:r>
              <a:rPr lang="en-US" altLang="ja-JP" sz="1200" dirty="0"/>
              <a:t>Security</a:t>
            </a:r>
          </a:p>
          <a:p>
            <a:pPr marL="742950" lvl="1" indent="-285750">
              <a:buFont typeface="Arial" panose="020B0604020202020204" pitchFamily="34" charset="0"/>
              <a:buChar char="•"/>
            </a:pPr>
            <a:r>
              <a:rPr kumimoji="1" lang="en-US" altLang="ja-JP" sz="1200" dirty="0"/>
              <a:t>Controller hardening, password/serial#/salt length should be xxx, </a:t>
            </a:r>
            <a:r>
              <a:rPr kumimoji="1" lang="en-US" altLang="ja-JP" sz="1200" dirty="0" err="1"/>
              <a:t>etc</a:t>
            </a:r>
            <a:endParaRPr kumimoji="1" lang="en-US" altLang="ja-JP" sz="1200" dirty="0"/>
          </a:p>
          <a:p>
            <a:pPr marL="742950" lvl="1" indent="-285750">
              <a:buFont typeface="Arial" panose="020B0604020202020204" pitchFamily="34" charset="0"/>
              <a:buChar char="•"/>
            </a:pPr>
            <a:r>
              <a:rPr kumimoji="1" lang="en-US" altLang="ja-JP" sz="1200" dirty="0"/>
              <a:t>Coding rules</a:t>
            </a:r>
          </a:p>
          <a:p>
            <a:pPr marL="1200150" lvl="2" indent="-285750">
              <a:buFont typeface="Arial" panose="020B0604020202020204" pitchFamily="34" charset="0"/>
              <a:buChar char="•"/>
            </a:pPr>
            <a:r>
              <a:rPr kumimoji="1" lang="en-US" altLang="ja-JP" sz="1200" dirty="0"/>
              <a:t>to obey MISRA-C</a:t>
            </a:r>
            <a:r>
              <a:rPr lang="en-US" altLang="ja-JP" sz="1200" dirty="0"/>
              <a:t>; </a:t>
            </a:r>
          </a:p>
          <a:p>
            <a:pPr marL="1200150" lvl="2" indent="-285750">
              <a:buFont typeface="Arial" panose="020B0604020202020204" pitchFamily="34" charset="0"/>
              <a:buChar char="•"/>
            </a:pPr>
            <a:r>
              <a:rPr lang="en-US" altLang="ja-JP" sz="1200" dirty="0"/>
              <a:t>input sanitization for ASCII/UTF format inputs; </a:t>
            </a:r>
          </a:p>
          <a:p>
            <a:pPr marL="1200150" lvl="2" indent="-285750">
              <a:buFont typeface="Arial" panose="020B0604020202020204" pitchFamily="34" charset="0"/>
              <a:buChar char="•"/>
            </a:pPr>
            <a:r>
              <a:rPr lang="en-US" altLang="ja-JP" sz="1200" dirty="0"/>
              <a:t>obfuscation, especially for Java app/lib; </a:t>
            </a:r>
          </a:p>
          <a:p>
            <a:pPr marL="1200150" lvl="2" indent="-285750">
              <a:buFont typeface="Arial" panose="020B0604020202020204" pitchFamily="34" charset="0"/>
              <a:buChar char="•"/>
            </a:pPr>
            <a:r>
              <a:rPr lang="en-US" altLang="ja-JP" sz="1200" dirty="0"/>
              <a:t>Use secure APIs, e.g., use </a:t>
            </a:r>
            <a:r>
              <a:rPr lang="en-US" altLang="ja-JP" sz="1200" dirty="0" err="1"/>
              <a:t>strncpy_s</a:t>
            </a:r>
            <a:r>
              <a:rPr lang="en-US" altLang="ja-JP" sz="1200" dirty="0"/>
              <a:t>(), NOT </a:t>
            </a:r>
            <a:r>
              <a:rPr lang="en-US" altLang="ja-JP" sz="1200" dirty="0" err="1"/>
              <a:t>strncpy</a:t>
            </a:r>
            <a:r>
              <a:rPr lang="en-US" altLang="ja-JP" sz="1200" dirty="0"/>
              <a:t>()</a:t>
            </a:r>
          </a:p>
          <a:p>
            <a:pPr marL="742950" lvl="1" indent="-285750">
              <a:buFont typeface="Arial" panose="020B0604020202020204" pitchFamily="34" charset="0"/>
              <a:buChar char="•"/>
            </a:pPr>
            <a:r>
              <a:rPr lang="en-US" altLang="ja-JP" sz="1200" dirty="0"/>
              <a:t>Cryptography, use OpenSSL</a:t>
            </a:r>
          </a:p>
          <a:p>
            <a:pPr marL="1200150" lvl="2" indent="-285750">
              <a:buFont typeface="Arial" panose="020B0604020202020204" pitchFamily="34" charset="0"/>
              <a:buChar char="•"/>
            </a:pPr>
            <a:r>
              <a:rPr lang="zh-CN" altLang="en-US" sz="1200" dirty="0"/>
              <a:t>只允许</a:t>
            </a:r>
            <a:r>
              <a:rPr lang="en-US" altLang="zh-CN" sz="1200" dirty="0"/>
              <a:t>lib </a:t>
            </a:r>
            <a:r>
              <a:rPr lang="en-US" altLang="zh-CN" sz="1200" dirty="0" err="1"/>
              <a:t>func</a:t>
            </a:r>
            <a:r>
              <a:rPr lang="en-US" altLang="zh-CN" sz="1200" dirty="0"/>
              <a:t> call, </a:t>
            </a:r>
            <a:r>
              <a:rPr lang="zh-CN" altLang="en-US" sz="1200" dirty="0"/>
              <a:t>不允许</a:t>
            </a:r>
            <a:r>
              <a:rPr lang="en-US" altLang="zh-CN" sz="1200" dirty="0"/>
              <a:t>shell/</a:t>
            </a:r>
            <a:r>
              <a:rPr lang="en-US" altLang="zh-CN" sz="1200" dirty="0" err="1"/>
              <a:t>cmdline</a:t>
            </a:r>
            <a:r>
              <a:rPr lang="en-US" altLang="zh-CN" sz="1200" dirty="0"/>
              <a:t> call</a:t>
            </a:r>
          </a:p>
          <a:p>
            <a:pPr marL="742950" lvl="1" indent="-285750">
              <a:buFont typeface="Arial" panose="020B0604020202020204" pitchFamily="34" charset="0"/>
              <a:buChar char="•"/>
            </a:pPr>
            <a:r>
              <a:rPr lang="en-US" altLang="zh-CN" sz="1200" dirty="0"/>
              <a:t>Remote features</a:t>
            </a:r>
          </a:p>
          <a:p>
            <a:pPr marL="1200150" lvl="2" indent="-285750">
              <a:buFont typeface="Arial" panose="020B0604020202020204" pitchFamily="34" charset="0"/>
              <a:buChar char="•"/>
            </a:pPr>
            <a:r>
              <a:rPr lang="zh-CN" altLang="en-US" sz="1200" dirty="0"/>
              <a:t>不允许</a:t>
            </a:r>
            <a:r>
              <a:rPr lang="en-US" altLang="zh-CN" sz="1200" dirty="0"/>
              <a:t>Remote </a:t>
            </a:r>
            <a:r>
              <a:rPr lang="en-US" altLang="zh-CN" sz="1200" dirty="0" err="1"/>
              <a:t>cmd</a:t>
            </a:r>
            <a:r>
              <a:rPr lang="en-US" altLang="zh-CN" sz="1200" dirty="0"/>
              <a:t>/file access</a:t>
            </a:r>
          </a:p>
          <a:p>
            <a:pPr marL="742950" lvl="1" indent="-285750">
              <a:buFont typeface="Arial" panose="020B0604020202020204" pitchFamily="34" charset="0"/>
              <a:buChar char="•"/>
            </a:pPr>
            <a:r>
              <a:rPr lang="en-US" altLang="zh-CN" sz="1200" dirty="0"/>
              <a:t>Information flow enforcement, comply with xxx standard, enforce control with Firewall rules</a:t>
            </a:r>
          </a:p>
          <a:p>
            <a:pPr marL="742950" lvl="1" indent="-285750">
              <a:buFont typeface="Arial" panose="020B0604020202020204" pitchFamily="34" charset="0"/>
              <a:buChar char="•"/>
            </a:pPr>
            <a:r>
              <a:rPr lang="en-US" altLang="zh-CN" sz="1200" dirty="0"/>
              <a:t>Memory encryption, use </a:t>
            </a:r>
            <a:r>
              <a:rPr lang="en-US" altLang="zh-CN" sz="1200" dirty="0" err="1"/>
              <a:t>TrustZone</a:t>
            </a:r>
            <a:r>
              <a:rPr lang="en-US" altLang="zh-CN" sz="1200" dirty="0"/>
              <a:t> “secure storage”</a:t>
            </a:r>
          </a:p>
          <a:p>
            <a:pPr marL="742950" lvl="1" indent="-285750">
              <a:buFont typeface="Arial" panose="020B0604020202020204" pitchFamily="34" charset="0"/>
              <a:buChar char="•"/>
            </a:pPr>
            <a:r>
              <a:rPr lang="en-US" altLang="zh-CN" sz="1200" dirty="0"/>
              <a:t>Full disk encryption, key length should be xxx, use AES, etc.</a:t>
            </a:r>
          </a:p>
          <a:p>
            <a:pPr marL="742950" lvl="1" indent="-285750">
              <a:buFont typeface="Arial" panose="020B0604020202020204" pitchFamily="34" charset="0"/>
              <a:buChar char="•"/>
            </a:pPr>
            <a:r>
              <a:rPr lang="en-US" altLang="zh-CN" sz="1200" dirty="0"/>
              <a:t>Use ASLR (address space layout randomization), do stack protection (use stack canary, etc.)</a:t>
            </a:r>
          </a:p>
          <a:p>
            <a:pPr marL="285750" indent="-285750">
              <a:buFont typeface="Arial" panose="020B0604020202020204" pitchFamily="34" charset="0"/>
              <a:buChar char="•"/>
            </a:pPr>
            <a:r>
              <a:rPr lang="en-US" altLang="ja-JP" sz="1200" dirty="0"/>
              <a:t>Hardware</a:t>
            </a:r>
          </a:p>
          <a:p>
            <a:pPr marL="742950" lvl="1" indent="-285750">
              <a:buFont typeface="Arial" panose="020B0604020202020204" pitchFamily="34" charset="0"/>
              <a:buChar char="•"/>
            </a:pPr>
            <a:r>
              <a:rPr lang="zh-CN" altLang="en-US" sz="1200" dirty="0"/>
              <a:t>没有</a:t>
            </a:r>
            <a:r>
              <a:rPr lang="en-US" altLang="zh-CN" sz="1200" dirty="0"/>
              <a:t>debug port</a:t>
            </a:r>
          </a:p>
          <a:p>
            <a:pPr marL="285750" indent="-285750">
              <a:buFont typeface="Arial" panose="020B0604020202020204" pitchFamily="34" charset="0"/>
              <a:buChar char="•"/>
            </a:pPr>
            <a:r>
              <a:rPr lang="en-US" altLang="ja-JP" sz="1200" dirty="0" smtClean="0"/>
              <a:t>…</a:t>
            </a:r>
          </a:p>
          <a:p>
            <a:r>
              <a:rPr lang="en-US" altLang="ja-JP" sz="1200" dirty="0" smtClean="0"/>
              <a:t>-----------------------------------</a:t>
            </a:r>
            <a:endParaRPr lang="en-US" altLang="ja-JP" sz="1200" dirty="0"/>
          </a:p>
          <a:p>
            <a:r>
              <a:rPr lang="zh-CN" altLang="en-US" sz="1200" dirty="0"/>
              <a:t>以下</a:t>
            </a:r>
            <a:r>
              <a:rPr lang="zh-CN" altLang="en-US" sz="1200" dirty="0" smtClean="0"/>
              <a:t>是</a:t>
            </a:r>
            <a:r>
              <a:rPr lang="en-US" altLang="zh-CN" sz="1200" dirty="0" smtClean="0"/>
              <a:t>Toyota North America</a:t>
            </a:r>
            <a:r>
              <a:rPr lang="zh-CN" altLang="en-US" sz="1200" dirty="0" smtClean="0"/>
              <a:t>的</a:t>
            </a:r>
            <a:r>
              <a:rPr lang="en-US" altLang="zh-CN" sz="1200" dirty="0" smtClean="0"/>
              <a:t>security requirement</a:t>
            </a:r>
            <a:r>
              <a:rPr lang="zh-CN" altLang="en-US" sz="1200" dirty="0" smtClean="0"/>
              <a:t>，其视点是从硬件和软件两个方面分类的</a:t>
            </a:r>
            <a:endParaRPr lang="en-US" altLang="zh-CN" sz="1200" dirty="0" smtClean="0"/>
          </a:p>
          <a:p>
            <a:r>
              <a:rPr lang="zh-CN" altLang="en-US" sz="1200" dirty="0"/>
              <a:t>只做参考</a:t>
            </a:r>
            <a:endParaRPr lang="en-US" altLang="zh-CN" sz="1200" dirty="0" smtClean="0"/>
          </a:p>
          <a:p>
            <a:pPr marL="171450" indent="-171450">
              <a:buFont typeface="Arial" panose="020B0604020202020204" pitchFamily="34" charset="0"/>
              <a:buChar char="•"/>
            </a:pPr>
            <a:r>
              <a:rPr lang="en-US" altLang="zh-CN" sz="1200" dirty="0" smtClean="0"/>
              <a:t>Secure boot</a:t>
            </a:r>
          </a:p>
          <a:p>
            <a:pPr marL="628650" lvl="1" indent="-171450">
              <a:buFont typeface="Arial" panose="020B0604020202020204" pitchFamily="34" charset="0"/>
              <a:buChar char="•"/>
            </a:pPr>
            <a:r>
              <a:rPr lang="zh-CN" altLang="en-US" sz="1200" dirty="0" smtClean="0"/>
              <a:t>在</a:t>
            </a:r>
            <a:r>
              <a:rPr lang="en-US" altLang="zh-CN" sz="1200" dirty="0" smtClean="0"/>
              <a:t>root of trust (e.g., </a:t>
            </a:r>
            <a:r>
              <a:rPr lang="en-US" altLang="zh-CN" sz="1200" dirty="0" err="1" smtClean="0"/>
              <a:t>eFuse</a:t>
            </a:r>
            <a:r>
              <a:rPr lang="en-US" altLang="zh-CN" sz="1200" dirty="0" smtClean="0"/>
              <a:t>)</a:t>
            </a:r>
            <a:r>
              <a:rPr lang="zh-CN" altLang="en-US" sz="1200" dirty="0" smtClean="0"/>
              <a:t>中能存几个</a:t>
            </a:r>
            <a:r>
              <a:rPr lang="en-US" altLang="zh-CN" sz="1200" dirty="0" smtClean="0"/>
              <a:t>key</a:t>
            </a:r>
          </a:p>
          <a:p>
            <a:pPr marL="628650" lvl="1" indent="-171450">
              <a:buFont typeface="Arial" panose="020B0604020202020204" pitchFamily="34" charset="0"/>
              <a:buChar char="•"/>
            </a:pPr>
            <a:r>
              <a:rPr lang="en-US" altLang="zh-CN" sz="1200" dirty="0" smtClean="0"/>
              <a:t>Secure boot</a:t>
            </a:r>
            <a:r>
              <a:rPr lang="zh-CN" altLang="en-US" sz="1200" dirty="0" smtClean="0"/>
              <a:t>的</a:t>
            </a:r>
            <a:r>
              <a:rPr lang="en-US" altLang="zh-CN" sz="1200" dirty="0" smtClean="0"/>
              <a:t>flow</a:t>
            </a:r>
            <a:r>
              <a:rPr lang="zh-CN" altLang="en-US" sz="1200" dirty="0" smtClean="0"/>
              <a:t>应该遵守</a:t>
            </a:r>
            <a:r>
              <a:rPr lang="en-US" altLang="zh-CN" sz="1200" dirty="0" smtClean="0"/>
              <a:t>xxx standard (e.g., UEFI 2.7)</a:t>
            </a:r>
          </a:p>
          <a:p>
            <a:pPr marL="171450" indent="-171450">
              <a:buFont typeface="Arial" panose="020B0604020202020204" pitchFamily="34" charset="0"/>
              <a:buChar char="•"/>
            </a:pPr>
            <a:r>
              <a:rPr lang="en-US" altLang="zh-CN" sz="1200" dirty="0" smtClean="0"/>
              <a:t>Access control</a:t>
            </a:r>
          </a:p>
          <a:p>
            <a:pPr marL="628650" lvl="1" indent="-171450">
              <a:buFont typeface="Arial" panose="020B0604020202020204" pitchFamily="34" charset="0"/>
              <a:buChar char="•"/>
            </a:pPr>
            <a:r>
              <a:rPr lang="en-US" altLang="zh-CN" sz="1200" dirty="0" smtClean="0"/>
              <a:t>Access control module</a:t>
            </a:r>
            <a:r>
              <a:rPr lang="zh-CN" altLang="en-US" sz="1200" dirty="0" smtClean="0"/>
              <a:t>在系统的那个层面上，</a:t>
            </a:r>
            <a:r>
              <a:rPr lang="en-US" altLang="zh-CN" sz="1200" dirty="0" smtClean="0"/>
              <a:t>e.g., ARM</a:t>
            </a:r>
            <a:r>
              <a:rPr lang="zh-CN" altLang="en-US" sz="1200" dirty="0" smtClean="0"/>
              <a:t>构架的话</a:t>
            </a:r>
            <a:r>
              <a:rPr lang="en-US" altLang="zh-CN" sz="1200" dirty="0" smtClean="0"/>
              <a:t>Toyota</a:t>
            </a:r>
            <a:r>
              <a:rPr lang="zh-CN" altLang="en-US" sz="1200" dirty="0" smtClean="0"/>
              <a:t>要求在</a:t>
            </a:r>
            <a:r>
              <a:rPr lang="en-US" altLang="zh-CN" sz="1200" dirty="0" smtClean="0"/>
              <a:t>EL2</a:t>
            </a:r>
            <a:r>
              <a:rPr lang="zh-CN" altLang="en-US" sz="1200" dirty="0" smtClean="0"/>
              <a:t>上</a:t>
            </a:r>
            <a:endParaRPr lang="en-US" altLang="zh-CN" sz="1200" dirty="0" smtClean="0"/>
          </a:p>
          <a:p>
            <a:pPr marL="628650" lvl="1" indent="-171450">
              <a:buFont typeface="Arial" panose="020B0604020202020204" pitchFamily="34" charset="0"/>
              <a:buChar char="•"/>
            </a:pPr>
            <a:r>
              <a:rPr lang="en-US" altLang="zh-CN" sz="1200" dirty="0" smtClean="0"/>
              <a:t>Access policy</a:t>
            </a:r>
            <a:r>
              <a:rPr lang="zh-CN" altLang="en-US" sz="1200" dirty="0" smtClean="0"/>
              <a:t>能否</a:t>
            </a:r>
            <a:r>
              <a:rPr lang="en-US" altLang="zh-CN" sz="1200" dirty="0" smtClean="0"/>
              <a:t>dynamically change</a:t>
            </a:r>
            <a:r>
              <a:rPr lang="zh-CN" altLang="en-US" sz="1200" dirty="0" smtClean="0"/>
              <a:t>，能的话可能是</a:t>
            </a:r>
            <a:r>
              <a:rPr lang="en-US" altLang="zh-CN" sz="1200" dirty="0" smtClean="0"/>
              <a:t>security</a:t>
            </a:r>
            <a:r>
              <a:rPr lang="zh-CN" altLang="en-US" sz="1200" dirty="0" smtClean="0"/>
              <a:t>隐患</a:t>
            </a:r>
            <a:endParaRPr lang="en-US" altLang="zh-CN" sz="1200" dirty="0" smtClean="0"/>
          </a:p>
          <a:p>
            <a:pPr marL="171450" indent="-171450">
              <a:buFont typeface="Arial" panose="020B0604020202020204" pitchFamily="34" charset="0"/>
              <a:buChar char="•"/>
            </a:pPr>
            <a:r>
              <a:rPr lang="en-US" altLang="zh-CN" sz="1200" dirty="0" smtClean="0"/>
              <a:t>Key management</a:t>
            </a:r>
          </a:p>
          <a:p>
            <a:pPr marL="628650" lvl="1" indent="-171450">
              <a:buFont typeface="Arial" panose="020B0604020202020204" pitchFamily="34" charset="0"/>
              <a:buChar char="•"/>
            </a:pPr>
            <a:r>
              <a:rPr lang="zh-CN" altLang="en-US" sz="1200" dirty="0" smtClean="0"/>
              <a:t>在</a:t>
            </a:r>
            <a:r>
              <a:rPr lang="en-US" altLang="zh-CN" sz="1200" dirty="0" smtClean="0"/>
              <a:t>Debug/Release</a:t>
            </a:r>
            <a:r>
              <a:rPr lang="zh-CN" altLang="en-US" sz="1200" dirty="0" smtClean="0"/>
              <a:t>时，</a:t>
            </a:r>
            <a:r>
              <a:rPr lang="en-US" altLang="zh-CN" sz="1200" dirty="0" smtClean="0"/>
              <a:t>key</a:t>
            </a:r>
            <a:r>
              <a:rPr lang="zh-CN" altLang="en-US" sz="1200" dirty="0" smtClean="0"/>
              <a:t>的管理</a:t>
            </a:r>
            <a:r>
              <a:rPr lang="en-US" altLang="zh-CN" sz="1200" dirty="0" smtClean="0"/>
              <a:t>(which key is readable)</a:t>
            </a:r>
          </a:p>
          <a:p>
            <a:pPr marL="171450" indent="-171450">
              <a:buFont typeface="Arial" panose="020B0604020202020204" pitchFamily="34" charset="0"/>
              <a:buChar char="•"/>
            </a:pPr>
            <a:r>
              <a:rPr lang="en-US" altLang="zh-CN" sz="1200" dirty="0" smtClean="0"/>
              <a:t>Crypto Engine</a:t>
            </a:r>
          </a:p>
          <a:p>
            <a:pPr marL="628650" lvl="1" indent="-171450">
              <a:buFont typeface="Arial" panose="020B0604020202020204" pitchFamily="34" charset="0"/>
              <a:buChar char="•"/>
            </a:pPr>
            <a:r>
              <a:rPr lang="zh-CN" altLang="en-US" sz="1200" dirty="0" smtClean="0"/>
              <a:t>应该遵守</a:t>
            </a:r>
            <a:r>
              <a:rPr lang="en-US" altLang="zh-CN" sz="1200" dirty="0" smtClean="0"/>
              <a:t>FIPS 140</a:t>
            </a:r>
            <a:r>
              <a:rPr lang="zh-CN" altLang="en-US" sz="1200" dirty="0"/>
              <a:t>什么</a:t>
            </a:r>
            <a:r>
              <a:rPr lang="zh-CN" altLang="en-US" sz="1200" dirty="0" smtClean="0"/>
              <a:t>的</a:t>
            </a:r>
            <a:r>
              <a:rPr lang="en-US" altLang="zh-CN" sz="1200" dirty="0" smtClean="0"/>
              <a:t>standard</a:t>
            </a:r>
          </a:p>
          <a:p>
            <a:pPr marL="171450" indent="-171450">
              <a:buFont typeface="Arial" panose="020B0604020202020204" pitchFamily="34" charset="0"/>
              <a:buChar char="•"/>
            </a:pPr>
            <a:r>
              <a:rPr lang="en-US" altLang="zh-CN" sz="1200" dirty="0" smtClean="0"/>
              <a:t>Secure debug</a:t>
            </a:r>
          </a:p>
          <a:p>
            <a:pPr marL="628650" lvl="1" indent="-171450">
              <a:buFont typeface="Arial" panose="020B0604020202020204" pitchFamily="34" charset="0"/>
              <a:buChar char="•"/>
            </a:pPr>
            <a:r>
              <a:rPr lang="en-US" altLang="zh-CN" sz="1200" dirty="0" smtClean="0"/>
              <a:t>Close debug ports after release</a:t>
            </a:r>
          </a:p>
          <a:p>
            <a:pPr marL="628650" lvl="1" indent="-171450">
              <a:buFont typeface="Arial" panose="020B0604020202020204" pitchFamily="34" charset="0"/>
              <a:buChar char="•"/>
            </a:pPr>
            <a:r>
              <a:rPr lang="en-US" altLang="zh-CN" sz="1200" dirty="0" smtClean="0"/>
              <a:t>Need authentication when debugging, etc.</a:t>
            </a:r>
          </a:p>
          <a:p>
            <a:pPr marL="171450" indent="-171450">
              <a:buFont typeface="Arial" panose="020B0604020202020204" pitchFamily="34" charset="0"/>
              <a:buChar char="•"/>
            </a:pPr>
            <a:r>
              <a:rPr lang="en-US" altLang="zh-CN" sz="1200" dirty="0" smtClean="0"/>
              <a:t>Security performance</a:t>
            </a:r>
          </a:p>
          <a:p>
            <a:pPr marL="628650" lvl="1" indent="-171450">
              <a:buFont typeface="Arial" panose="020B0604020202020204" pitchFamily="34" charset="0"/>
              <a:buChar char="•"/>
            </a:pPr>
            <a:r>
              <a:rPr lang="zh-CN" altLang="en-US" sz="1200" dirty="0"/>
              <a:t>比如</a:t>
            </a:r>
            <a:r>
              <a:rPr lang="en-US" altLang="zh-CN" sz="1200" dirty="0" err="1" smtClean="0"/>
              <a:t>TrustZone</a:t>
            </a:r>
            <a:r>
              <a:rPr lang="zh-CN" altLang="en-US" sz="1200" dirty="0" smtClean="0"/>
              <a:t>的写入</a:t>
            </a:r>
            <a:r>
              <a:rPr lang="en-US" altLang="zh-CN" sz="1200" dirty="0" smtClean="0"/>
              <a:t>/</a:t>
            </a:r>
            <a:r>
              <a:rPr lang="zh-CN" altLang="en-US" sz="1200" dirty="0" smtClean="0"/>
              <a:t>读出速度应该小于</a:t>
            </a:r>
            <a:r>
              <a:rPr lang="en-US" altLang="zh-CN" sz="1200" dirty="0" smtClean="0"/>
              <a:t>50 us</a:t>
            </a:r>
          </a:p>
          <a:p>
            <a:pPr marL="171450" indent="-171450">
              <a:buFont typeface="Arial" panose="020B0604020202020204" pitchFamily="34" charset="0"/>
              <a:buChar char="•"/>
            </a:pPr>
            <a:r>
              <a:rPr lang="en-US" altLang="zh-CN" sz="1200" dirty="0" smtClean="0"/>
              <a:t>Secure storage</a:t>
            </a:r>
          </a:p>
          <a:p>
            <a:pPr marL="628650" lvl="1" indent="-171450">
              <a:buFont typeface="Arial" panose="020B0604020202020204" pitchFamily="34" charset="0"/>
              <a:buChar char="•"/>
            </a:pPr>
            <a:r>
              <a:rPr lang="en-US" altLang="zh-CN" sz="1200" dirty="0" smtClean="0"/>
              <a:t>Follow TCG OPAL 2.0 standard (</a:t>
            </a:r>
            <a:r>
              <a:rPr lang="zh-CN" altLang="en-US" sz="1200" dirty="0" smtClean="0"/>
              <a:t>这个似乎是定义</a:t>
            </a:r>
            <a:r>
              <a:rPr lang="en-US" altLang="zh-CN" sz="1200" dirty="0" smtClean="0"/>
              <a:t>SSD</a:t>
            </a:r>
            <a:r>
              <a:rPr lang="zh-CN" altLang="en-US" sz="1200" dirty="0" smtClean="0"/>
              <a:t>拥有硬件上的加密功能，能将得到的数据加密后再保存</a:t>
            </a:r>
            <a:r>
              <a:rPr lang="en-US" altLang="zh-CN" sz="1200" dirty="0" smtClean="0"/>
              <a:t>)</a:t>
            </a:r>
          </a:p>
          <a:p>
            <a:pPr marL="171450" indent="-171450">
              <a:buFont typeface="Arial" panose="020B0604020202020204" pitchFamily="34" charset="0"/>
              <a:buChar char="•"/>
            </a:pPr>
            <a:r>
              <a:rPr lang="en-US" altLang="zh-CN" sz="1200" dirty="0" smtClean="0"/>
              <a:t>Etc.</a:t>
            </a:r>
          </a:p>
          <a:p>
            <a:pPr marL="171450" indent="-171450">
              <a:buFont typeface="Arial" panose="020B0604020202020204" pitchFamily="34" charset="0"/>
              <a:buChar char="•"/>
            </a:pPr>
            <a:endParaRPr lang="en-US" altLang="zh-CN" sz="1200" dirty="0" smtClean="0"/>
          </a:p>
        </p:txBody>
      </p:sp>
      <p:sp>
        <p:nvSpPr>
          <p:cNvPr id="3" name="テキスト ボックス 2"/>
          <p:cNvSpPr txBox="1"/>
          <p:nvPr/>
        </p:nvSpPr>
        <p:spPr>
          <a:xfrm>
            <a:off x="6858000" y="0"/>
            <a:ext cx="6858000" cy="5262979"/>
          </a:xfrm>
          <a:prstGeom prst="rect">
            <a:avLst/>
          </a:prstGeom>
          <a:noFill/>
        </p:spPr>
        <p:txBody>
          <a:bodyPr wrap="square" rtlCol="0">
            <a:spAutoFit/>
          </a:bodyPr>
          <a:lstStyle/>
          <a:p>
            <a:r>
              <a:rPr lang="zh-CN" altLang="en-US" sz="1200" dirty="0" smtClean="0">
                <a:latin typeface="Meiryo UI" panose="020B0604030504040204" pitchFamily="50" charset="-128"/>
                <a:ea typeface="Meiryo UI" panose="020B0604030504040204" pitchFamily="50" charset="-128"/>
              </a:rPr>
              <a:t>以下是</a:t>
            </a:r>
            <a:r>
              <a:rPr lang="en-US" altLang="zh-CN" sz="1200" dirty="0" smtClean="0">
                <a:latin typeface="Meiryo UI" panose="020B0604030504040204" pitchFamily="50" charset="-128"/>
                <a:ea typeface="Meiryo UI" panose="020B0604030504040204" pitchFamily="50" charset="-128"/>
              </a:rPr>
              <a:t>Toyota JAPAN</a:t>
            </a:r>
            <a:r>
              <a:rPr lang="zh-CN" altLang="en-US" sz="1200" dirty="0" smtClean="0">
                <a:latin typeface="Meiryo UI" panose="020B0604030504040204" pitchFamily="50" charset="-128"/>
                <a:ea typeface="Meiryo UI" panose="020B0604030504040204" pitchFamily="50" charset="-128"/>
              </a:rPr>
              <a:t>的</a:t>
            </a:r>
            <a:r>
              <a:rPr lang="en-US" altLang="zh-CN" sz="1200" dirty="0" smtClean="0">
                <a:latin typeface="Meiryo UI" panose="020B0604030504040204" pitchFamily="50" charset="-128"/>
                <a:ea typeface="Meiryo UI" panose="020B0604030504040204" pitchFamily="50" charset="-128"/>
              </a:rPr>
              <a:t>security</a:t>
            </a:r>
            <a:r>
              <a:rPr lang="zh-CN" altLang="en-US" sz="1200" dirty="0" smtClean="0">
                <a:latin typeface="Meiryo UI" panose="020B0604030504040204" pitchFamily="50" charset="-128"/>
                <a:ea typeface="Meiryo UI" panose="020B0604030504040204" pitchFamily="50" charset="-128"/>
              </a:rPr>
              <a:t>要件，感觉这个写的更有条理</a:t>
            </a:r>
            <a:endParaRPr lang="en-US" altLang="zh-CN" sz="1200" dirty="0" smtClean="0">
              <a:latin typeface="Meiryo UI" panose="020B0604030504040204" pitchFamily="50" charset="-128"/>
              <a:ea typeface="Meiryo UI" panose="020B0604030504040204" pitchFamily="50" charset="-128"/>
            </a:endParaRPr>
          </a:p>
          <a:p>
            <a:r>
              <a:rPr lang="en-US" altLang="zh-CN"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Reprogramming security (SW)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Firmware must be encrypted using AES128 CBC or CTR</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Signature must be RSASSA-PKCS1_v1_5 2048 SHA-256</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Sequence must follow [some predefined sequence]</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Security Chip (HW)</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TCG TPM2.0 </a:t>
            </a:r>
            <a:r>
              <a:rPr lang="en-US" altLang="ja-JP" sz="1200" dirty="0" err="1" smtClean="0">
                <a:latin typeface="Meiryo UI" panose="020B0604030504040204" pitchFamily="50" charset="-128"/>
                <a:ea typeface="Meiryo UI" panose="020B0604030504040204" pitchFamily="50" charset="-128"/>
              </a:rPr>
              <a:t>Librart</a:t>
            </a:r>
            <a:r>
              <a:rPr lang="ja-JP" altLang="en-US" sz="1200" dirty="0" smtClean="0">
                <a:latin typeface="Meiryo UI" panose="020B0604030504040204" pitchFamily="50" charset="-128"/>
                <a:ea typeface="Meiryo UI" panose="020B0604030504040204" pitchFamily="50" charset="-128"/>
              </a:rPr>
              <a:t>仕様に準拠したセキュリティチップを採用する</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暗号鍵運用</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in somewhere (e.g., in Secure Storage)</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Must be provided by who (e.g., chip vendor)</a:t>
            </a: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脆弱性対策</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暗号アルゴリズムに対して</a:t>
            </a:r>
            <a:r>
              <a:rPr lang="en-US" altLang="ja-JP" sz="1200" dirty="0" smtClean="0">
                <a:latin typeface="Meiryo UI" panose="020B0604030504040204" pitchFamily="50" charset="-128"/>
                <a:ea typeface="Meiryo UI" panose="020B0604030504040204" pitchFamily="50" charset="-128"/>
              </a:rPr>
              <a:t>CAVP</a:t>
            </a:r>
            <a:r>
              <a:rPr lang="ja-JP" altLang="en-US" sz="1200" dirty="0" smtClean="0">
                <a:latin typeface="Meiryo UI" panose="020B0604030504040204" pitchFamily="50" charset="-128"/>
                <a:ea typeface="Meiryo UI" panose="020B0604030504040204" pitchFamily="50" charset="-128"/>
              </a:rPr>
              <a:t>相当の動作確認をする</a:t>
            </a:r>
            <a:r>
              <a:rPr lang="en-US" altLang="ja-JP" sz="1200" dirty="0" smtClean="0">
                <a:latin typeface="Meiryo UI" panose="020B0604030504040204" pitchFamily="50" charset="-128"/>
                <a:ea typeface="Meiryo UI" panose="020B0604030504040204" pitchFamily="50" charset="-128"/>
              </a:rPr>
              <a:t>, </a:t>
            </a:r>
            <a:r>
              <a:rPr lang="fr-FR" altLang="ja-JP" sz="1200" dirty="0" smtClean="0">
                <a:latin typeface="Meiryo UI" panose="020B0604030504040204" pitchFamily="50" charset="-128"/>
                <a:ea typeface="Meiryo UI" panose="020B0604030504040204" pitchFamily="50" charset="-128"/>
              </a:rPr>
              <a:t>Cryptographic Algorithm Validation Program (</a:t>
            </a:r>
            <a:r>
              <a:rPr lang="fr-FR" altLang="ja-JP" sz="1200" b="1" dirty="0" smtClean="0">
                <a:solidFill>
                  <a:srgbClr val="FF0000"/>
                </a:solidFill>
                <a:latin typeface="Meiryo UI" panose="020B0604030504040204" pitchFamily="50" charset="-128"/>
                <a:ea typeface="Meiryo UI" panose="020B0604030504040204" pitchFamily="50" charset="-128"/>
              </a:rPr>
              <a:t>CAVP</a:t>
            </a:r>
            <a:r>
              <a:rPr lang="fr-FR" altLang="ja-JP" sz="1200" dirty="0" smtClean="0">
                <a:latin typeface="Meiryo UI" panose="020B0604030504040204" pitchFamily="50" charset="-128"/>
                <a:ea typeface="Meiryo UI" panose="020B0604030504040204" pitchFamily="50" charset="-128"/>
              </a:rPr>
              <a:t>) </a:t>
            </a: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乱数生成器に対して</a:t>
            </a:r>
            <a:r>
              <a:rPr lang="en-US" altLang="ja-JP" sz="1200" dirty="0" smtClean="0">
                <a:latin typeface="Meiryo UI" panose="020B0604030504040204" pitchFamily="50" charset="-128"/>
                <a:ea typeface="Meiryo UI" panose="020B0604030504040204" pitchFamily="50" charset="-128"/>
              </a:rPr>
              <a:t>AIS31(</a:t>
            </a:r>
            <a:r>
              <a:rPr lang="ja-JP" altLang="en-US" sz="1200" dirty="0" smtClean="0">
                <a:latin typeface="Meiryo UI" panose="020B0604030504040204" pitchFamily="50" charset="-128"/>
                <a:ea typeface="Meiryo UI" panose="020B0604030504040204" pitchFamily="50" charset="-128"/>
              </a:rPr>
              <a:t>真性乱数</a:t>
            </a:r>
            <a:r>
              <a:rPr lang="en-US" altLang="ja-JP" sz="1200" dirty="0" smtClean="0">
                <a:latin typeface="Meiryo UI" panose="020B0604030504040204" pitchFamily="50" charset="-128"/>
                <a:ea typeface="Meiryo UI" panose="020B0604030504040204" pitchFamily="50" charset="-128"/>
              </a:rPr>
              <a:t>)</a:t>
            </a:r>
            <a:r>
              <a:rPr lang="ja-JP" altLang="en-US" sz="1200" dirty="0" err="1" smtClean="0">
                <a:latin typeface="Meiryo UI" panose="020B0604030504040204" pitchFamily="50" charset="-128"/>
                <a:ea typeface="Meiryo UI" panose="020B0604030504040204" pitchFamily="50" charset="-128"/>
              </a:rPr>
              <a:t>、</a:t>
            </a:r>
            <a:r>
              <a:rPr lang="en-US" altLang="ja-JP" sz="1200" dirty="0" smtClean="0">
                <a:latin typeface="Meiryo UI" panose="020B0604030504040204" pitchFamily="50" charset="-128"/>
                <a:ea typeface="Meiryo UI" panose="020B0604030504040204" pitchFamily="50" charset="-128"/>
              </a:rPr>
              <a:t>AIS20(</a:t>
            </a:r>
            <a:r>
              <a:rPr lang="ja-JP" altLang="en-US" sz="1200" dirty="0" smtClean="0">
                <a:latin typeface="Meiryo UI" panose="020B0604030504040204" pitchFamily="50" charset="-128"/>
                <a:ea typeface="Meiryo UI" panose="020B0604030504040204" pitchFamily="50" charset="-128"/>
              </a:rPr>
              <a:t>疑似乱数</a:t>
            </a:r>
            <a:r>
              <a:rPr lang="en-US" altLang="ja-JP" sz="1200" dirty="0" smtClean="0">
                <a:latin typeface="Meiryo UI" panose="020B0604030504040204" pitchFamily="50" charset="-128"/>
                <a:ea typeface="Meiryo UI" panose="020B0604030504040204" pitchFamily="50" charset="-128"/>
              </a:rPr>
              <a:t>)</a:t>
            </a:r>
            <a:r>
              <a:rPr lang="ja-JP" altLang="en-US" sz="1200" dirty="0" smtClean="0">
                <a:latin typeface="Meiryo UI" panose="020B0604030504040204" pitchFamily="50" charset="-128"/>
                <a:ea typeface="Meiryo UI" panose="020B0604030504040204" pitchFamily="50" charset="-128"/>
              </a:rPr>
              <a:t>相当の動作確認をする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リプログラミング時には完全性をチェックする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セキュアブートを行う</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侵入</a:t>
            </a:r>
            <a:r>
              <a:rPr lang="ja-JP" altLang="en-US" sz="1200" dirty="0" smtClean="0">
                <a:latin typeface="Meiryo UI" panose="020B0604030504040204" pitchFamily="50" charset="-128"/>
                <a:ea typeface="Meiryo UI" panose="020B0604030504040204" pitchFamily="50" charset="-128"/>
              </a:rPr>
              <a:t>検知</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Firewall</a:t>
            </a:r>
            <a:r>
              <a:rPr lang="ja-JP" altLang="en-US" sz="1200" dirty="0" smtClean="0">
                <a:latin typeface="Meiryo UI" panose="020B0604030504040204" pitchFamily="50" charset="-128"/>
                <a:ea typeface="Meiryo UI" panose="020B0604030504040204" pitchFamily="50" charset="-128"/>
              </a:rPr>
              <a:t>は</a:t>
            </a:r>
            <a:r>
              <a:rPr lang="en-US" altLang="ja-JP" sz="1200" dirty="0" smtClean="0">
                <a:latin typeface="Meiryo UI" panose="020B0604030504040204" pitchFamily="50" charset="-128"/>
                <a:ea typeface="Meiryo UI" panose="020B0604030504040204" pitchFamily="50" charset="-128"/>
              </a:rPr>
              <a:t>xxx</a:t>
            </a:r>
            <a:r>
              <a:rPr lang="ja-JP" altLang="en-US" sz="1200" dirty="0" smtClean="0">
                <a:latin typeface="Meiryo UI" panose="020B0604030504040204" pitchFamily="50" charset="-128"/>
                <a:ea typeface="Meiryo UI" panose="020B0604030504040204" pitchFamily="50" charset="-128"/>
              </a:rPr>
              <a:t>の</a:t>
            </a:r>
            <a:r>
              <a:rPr lang="en-US" altLang="ja-JP" sz="1200" dirty="0" smtClean="0">
                <a:latin typeface="Meiryo UI" panose="020B0604030504040204" pitchFamily="50" charset="-128"/>
                <a:ea typeface="Meiryo UI" panose="020B0604030504040204" pitchFamily="50" charset="-128"/>
              </a:rPr>
              <a:t>Behavior</a:t>
            </a:r>
            <a:r>
              <a:rPr lang="ja-JP" altLang="en-US" sz="1200" dirty="0" smtClean="0">
                <a:latin typeface="Meiryo UI" panose="020B0604030504040204" pitchFamily="50" charset="-128"/>
                <a:ea typeface="Meiryo UI" panose="020B0604030504040204" pitchFamily="50" charset="-128"/>
              </a:rPr>
              <a:t>をする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強制アクセス制御は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セキュアブート</a:t>
            </a:r>
            <a:r>
              <a:rPr lang="ja-JP" altLang="en-US" sz="1200" dirty="0">
                <a:latin typeface="Meiryo UI" panose="020B0604030504040204" pitchFamily="50" charset="-128"/>
                <a:ea typeface="Meiryo UI" panose="020B0604030504040204" pitchFamily="50" charset="-128"/>
              </a:rPr>
              <a:t>は</a:t>
            </a:r>
            <a:r>
              <a:rPr lang="en-US" altLang="ja-JP" sz="1200" dirty="0">
                <a:latin typeface="Meiryo UI" panose="020B0604030504040204" pitchFamily="50" charset="-128"/>
                <a:ea typeface="Meiryo UI" panose="020B0604030504040204" pitchFamily="50" charset="-128"/>
              </a:rPr>
              <a:t>xxx</a:t>
            </a:r>
            <a:r>
              <a:rPr lang="ja-JP" altLang="en-US" sz="1200" dirty="0">
                <a:latin typeface="Meiryo UI" panose="020B0604030504040204" pitchFamily="50" charset="-128"/>
                <a:ea typeface="Meiryo UI" panose="020B0604030504040204" pitchFamily="50" charset="-128"/>
              </a:rPr>
              <a:t>の</a:t>
            </a:r>
            <a:r>
              <a:rPr lang="en-US" altLang="ja-JP" sz="1200" dirty="0">
                <a:latin typeface="Meiryo UI" panose="020B0604030504040204" pitchFamily="50" charset="-128"/>
                <a:ea typeface="Meiryo UI" panose="020B0604030504040204" pitchFamily="50" charset="-128"/>
              </a:rPr>
              <a:t>Behavior</a:t>
            </a:r>
            <a:r>
              <a:rPr lang="ja-JP" altLang="en-US" sz="1200" dirty="0">
                <a:latin typeface="Meiryo UI" panose="020B0604030504040204" pitchFamily="50" charset="-128"/>
                <a:ea typeface="Meiryo UI" panose="020B0604030504040204" pitchFamily="50" charset="-128"/>
              </a:rPr>
              <a:t>をする</a:t>
            </a:r>
            <a:endParaRPr lang="en-US" altLang="ja-JP" sz="1200" dirty="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ja-JP" altLang="en-US" sz="1200" dirty="0" smtClean="0">
                <a:latin typeface="Meiryo UI" panose="020B0604030504040204" pitchFamily="50" charset="-128"/>
                <a:ea typeface="Meiryo UI" panose="020B0604030504040204" pitchFamily="50" charset="-128"/>
              </a:rPr>
              <a:t>プライバシー</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所定の</a:t>
            </a:r>
            <a:r>
              <a:rPr lang="en-US" altLang="ja-JP" sz="1200" dirty="0">
                <a:latin typeface="Meiryo UI" panose="020B0604030504040204" pitchFamily="50" charset="-128"/>
                <a:ea typeface="Meiryo UI" panose="020B0604030504040204" pitchFamily="50" charset="-128"/>
              </a:rPr>
              <a:t>PI(Personal Information)</a:t>
            </a:r>
            <a:r>
              <a:rPr lang="ja-JP" altLang="en-US" sz="1200" dirty="0">
                <a:latin typeface="Meiryo UI" panose="020B0604030504040204" pitchFamily="50" charset="-128"/>
                <a:ea typeface="Meiryo UI" panose="020B0604030504040204" pitchFamily="50" charset="-128"/>
              </a:rPr>
              <a:t>を不揮発メモリに格納する場合には暗号化</a:t>
            </a:r>
            <a:r>
              <a:rPr lang="ja-JP" altLang="en-US" sz="1200" dirty="0" smtClean="0">
                <a:latin typeface="Meiryo UI" panose="020B0604030504040204" pitchFamily="50" charset="-128"/>
                <a:ea typeface="Meiryo UI" panose="020B0604030504040204" pitchFamily="50" charset="-128"/>
              </a:rPr>
              <a:t>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暗号化アルゴリズムは、</a:t>
            </a:r>
            <a:r>
              <a:rPr lang="en-US" altLang="ja-JP" sz="1200" dirty="0">
                <a:latin typeface="Meiryo UI" panose="020B0604030504040204" pitchFamily="50" charset="-128"/>
                <a:ea typeface="Meiryo UI" panose="020B0604030504040204" pitchFamily="50" charset="-128"/>
              </a:rPr>
              <a:t>AES128 (CBC or CTR</a:t>
            </a:r>
            <a:r>
              <a:rPr lang="en-US" altLang="ja-JP" sz="1200" dirty="0" smtClean="0">
                <a:latin typeface="Meiryo UI" panose="020B0604030504040204" pitchFamily="50" charset="-128"/>
                <a:ea typeface="Meiryo UI" panose="020B0604030504040204" pitchFamily="50" charset="-128"/>
              </a:rPr>
              <a:t>)</a:t>
            </a: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HDCP</a:t>
            </a:r>
          </a:p>
          <a:p>
            <a:pPr marL="628650" lvl="1"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HW</a:t>
            </a:r>
            <a:r>
              <a:rPr lang="ja-JP" altLang="en-US" sz="1200" dirty="0" smtClean="0">
                <a:latin typeface="Meiryo UI" panose="020B0604030504040204" pitchFamily="50" charset="-128"/>
                <a:ea typeface="Meiryo UI" panose="020B0604030504040204" pitchFamily="50" charset="-128"/>
              </a:rPr>
              <a:t>で実装する</a:t>
            </a:r>
            <a:endParaRPr lang="en-US" altLang="ja-JP" sz="1200" dirty="0" smtClean="0">
              <a:latin typeface="Meiryo UI" panose="020B0604030504040204" pitchFamily="50" charset="-128"/>
              <a:ea typeface="Meiryo UI" panose="020B0604030504040204" pitchFamily="50" charset="-128"/>
            </a:endParaRPr>
          </a:p>
          <a:p>
            <a:pPr marL="628650" lvl="1" indent="-171450">
              <a:buFont typeface="Arial" panose="020B0604020202020204" pitchFamily="34" charset="0"/>
              <a:buChar char="•"/>
            </a:pPr>
            <a:r>
              <a:rPr lang="ja-JP" altLang="en-US" sz="1200" dirty="0">
                <a:latin typeface="Meiryo UI" panose="020B0604030504040204" pitchFamily="50" charset="-128"/>
                <a:ea typeface="Meiryo UI" panose="020B0604030504040204" pitchFamily="50" charset="-128"/>
              </a:rPr>
              <a:t>コンテンツの映像部分の</a:t>
            </a:r>
            <a:r>
              <a:rPr lang="ja-JP" altLang="en-US" sz="1200" dirty="0" smtClean="0">
                <a:latin typeface="Meiryo UI" panose="020B0604030504040204" pitchFamily="50" charset="-128"/>
                <a:ea typeface="Meiryo UI" panose="020B0604030504040204" pitchFamily="50" charset="-128"/>
              </a:rPr>
              <a:t>暗号化</a:t>
            </a:r>
            <a:endParaRPr lang="en-US" altLang="ja-JP" sz="1200" dirty="0" smtClean="0">
              <a:latin typeface="Meiryo UI" panose="020B0604030504040204" pitchFamily="50" charset="-128"/>
              <a:ea typeface="Meiryo UI" panose="020B0604030504040204" pitchFamily="50" charset="-128"/>
            </a:endParaRPr>
          </a:p>
          <a:p>
            <a:pPr marL="171450" indent="-171450">
              <a:buFont typeface="Arial" panose="020B0604020202020204" pitchFamily="34" charset="0"/>
              <a:buChar char="•"/>
            </a:pPr>
            <a:r>
              <a:rPr lang="en-US" altLang="ja-JP" sz="1200" dirty="0" smtClean="0">
                <a:latin typeface="Meiryo UI" panose="020B0604030504040204" pitchFamily="50" charset="-128"/>
                <a:ea typeface="Meiryo UI" panose="020B0604030504040204" pitchFamily="50" charset="-128"/>
              </a:rPr>
              <a:t>Etc.</a:t>
            </a:r>
            <a:endParaRPr lang="en-US" altLang="ja-JP" sz="1200" dirty="0">
              <a:latin typeface="Meiryo UI" panose="020B0604030504040204" pitchFamily="50" charset="-128"/>
              <a:ea typeface="Meiryo UI" panose="020B0604030504040204" pitchFamily="50" charset="-128"/>
            </a:endParaRPr>
          </a:p>
        </p:txBody>
      </p:sp>
      <p:sp>
        <p:nvSpPr>
          <p:cNvPr id="4" name="正方形/長方形 3"/>
          <p:cNvSpPr/>
          <p:nvPr/>
        </p:nvSpPr>
        <p:spPr>
          <a:xfrm>
            <a:off x="7029400" y="5652120"/>
            <a:ext cx="4824536" cy="738664"/>
          </a:xfrm>
          <a:prstGeom prst="rect">
            <a:avLst/>
          </a:prstGeom>
        </p:spPr>
        <p:txBody>
          <a:bodyPr wrap="square">
            <a:spAutoFit/>
          </a:bodyPr>
          <a:lstStyle/>
          <a:p>
            <a:r>
              <a:rPr lang="zh-CN" altLang="en-US" sz="1400" dirty="0" smtClean="0">
                <a:latin typeface="Meiryo UI" panose="020B0604030504040204" pitchFamily="50" charset="-128"/>
                <a:ea typeface="Meiryo UI" panose="020B0604030504040204" pitchFamily="50" charset="-128"/>
              </a:rPr>
              <a:t>比</a:t>
            </a:r>
            <a:r>
              <a:rPr lang="en-US" altLang="zh-CN" sz="1400" b="1" dirty="0" smtClean="0">
                <a:latin typeface="Meiryo UI" panose="020B0604030504040204" pitchFamily="50" charset="-128"/>
                <a:ea typeface="Meiryo UI" panose="020B0604030504040204" pitchFamily="50" charset="-128"/>
              </a:rPr>
              <a:t>CAVP</a:t>
            </a:r>
            <a:r>
              <a:rPr lang="zh-CN" altLang="en-US" sz="1400" dirty="0" smtClean="0">
                <a:latin typeface="Meiryo UI" panose="020B0604030504040204" pitchFamily="50" charset="-128"/>
                <a:ea typeface="Meiryo UI" panose="020B0604030504040204" pitchFamily="50" charset="-128"/>
              </a:rPr>
              <a:t>还要严格的加密</a:t>
            </a:r>
            <a:r>
              <a:rPr lang="en-US" altLang="zh-CN" sz="1400" dirty="0" err="1" smtClean="0">
                <a:latin typeface="Meiryo UI" panose="020B0604030504040204" pitchFamily="50" charset="-128"/>
                <a:ea typeface="Meiryo UI" panose="020B0604030504040204" pitchFamily="50" charset="-128"/>
              </a:rPr>
              <a:t>algo</a:t>
            </a:r>
            <a:r>
              <a:rPr lang="zh-CN" altLang="en-US" sz="1400" dirty="0" smtClean="0">
                <a:latin typeface="Meiryo UI" panose="020B0604030504040204" pitchFamily="50" charset="-128"/>
                <a:ea typeface="Meiryo UI" panose="020B0604030504040204" pitchFamily="50" charset="-128"/>
              </a:rPr>
              <a:t>认证有</a:t>
            </a:r>
            <a:r>
              <a:rPr lang="en-US" altLang="ja-JP" sz="1400" b="1" dirty="0" smtClean="0">
                <a:solidFill>
                  <a:srgbClr val="FF0000"/>
                </a:solidFill>
                <a:latin typeface="Meiryo UI" panose="020B0604030504040204" pitchFamily="50" charset="-128"/>
                <a:ea typeface="Meiryo UI" panose="020B0604030504040204" pitchFamily="50" charset="-128"/>
              </a:rPr>
              <a:t>CMVP</a:t>
            </a:r>
            <a:r>
              <a:rPr lang="en-US" altLang="ja-JP" sz="1400" dirty="0" smtClean="0">
                <a:solidFill>
                  <a:srgbClr val="FF0000"/>
                </a:solidFill>
                <a:latin typeface="Meiryo UI" panose="020B0604030504040204" pitchFamily="50" charset="-128"/>
                <a:ea typeface="Meiryo UI" panose="020B0604030504040204" pitchFamily="50" charset="-128"/>
              </a:rPr>
              <a:t> </a:t>
            </a:r>
            <a:r>
              <a:rPr lang="en-US" altLang="ja-JP" sz="1400" dirty="0">
                <a:latin typeface="Meiryo UI" panose="020B0604030504040204" pitchFamily="50" charset="-128"/>
                <a:ea typeface="Meiryo UI" panose="020B0604030504040204" pitchFamily="50" charset="-128"/>
              </a:rPr>
              <a:t>(Cryptographic Module Validation Program</a:t>
            </a:r>
            <a:r>
              <a:rPr lang="en-US" altLang="ja-JP" sz="1400" dirty="0" smtClean="0">
                <a:latin typeface="Meiryo UI" panose="020B0604030504040204" pitchFamily="50" charset="-128"/>
                <a:ea typeface="Meiryo UI" panose="020B0604030504040204" pitchFamily="50" charset="-128"/>
              </a:rPr>
              <a:t>)</a:t>
            </a:r>
            <a:r>
              <a:rPr lang="zh-CN" altLang="en-US" sz="1400" dirty="0" smtClean="0">
                <a:latin typeface="Meiryo UI" panose="020B0604030504040204" pitchFamily="50" charset="-128"/>
                <a:ea typeface="Meiryo UI" panose="020B0604030504040204" pitchFamily="50" charset="-128"/>
              </a:rPr>
              <a:t>，似乎很难拿到</a:t>
            </a:r>
            <a:endParaRPr lang="ja-JP" altLang="en-US" sz="1400" dirty="0">
              <a:latin typeface="Meiryo UI" panose="020B0604030504040204" pitchFamily="50" charset="-128"/>
              <a:ea typeface="Meiryo UI" panose="020B0604030504040204" pitchFamily="50" charset="-128"/>
            </a:endParaRPr>
          </a:p>
        </p:txBody>
      </p:sp>
      <p:sp>
        <p:nvSpPr>
          <p:cNvPr id="5" name="正方形/長方形 4"/>
          <p:cNvSpPr/>
          <p:nvPr/>
        </p:nvSpPr>
        <p:spPr>
          <a:xfrm>
            <a:off x="7029400" y="6588224"/>
            <a:ext cx="3429000" cy="1169551"/>
          </a:xfrm>
          <a:prstGeom prst="rect">
            <a:avLst/>
          </a:prstGeom>
        </p:spPr>
        <p:txBody>
          <a:bodyPr>
            <a:spAutoFit/>
          </a:bodyPr>
          <a:lstStyle/>
          <a:p>
            <a:r>
              <a:rPr lang="en-US" altLang="ja-JP" sz="1400" dirty="0">
                <a:latin typeface="Meiryo UI" panose="020B0604030504040204" pitchFamily="50" charset="-128"/>
                <a:ea typeface="Meiryo UI" panose="020B0604030504040204" pitchFamily="50" charset="-128"/>
              </a:rPr>
              <a:t>The </a:t>
            </a:r>
            <a:r>
              <a:rPr lang="en-US" altLang="ja-JP" sz="1400" b="1" dirty="0">
                <a:latin typeface="Meiryo UI" panose="020B0604030504040204" pitchFamily="50" charset="-128"/>
                <a:ea typeface="Meiryo UI" panose="020B0604030504040204" pitchFamily="50" charset="-128"/>
              </a:rPr>
              <a:t>Opal Storage </a:t>
            </a:r>
            <a:r>
              <a:rPr lang="en-US" altLang="ja-JP" sz="1400" b="1" dirty="0" smtClean="0">
                <a:latin typeface="Meiryo UI" panose="020B0604030504040204" pitchFamily="50" charset="-128"/>
                <a:ea typeface="Meiryo UI" panose="020B0604030504040204" pitchFamily="50" charset="-128"/>
              </a:rPr>
              <a:t>Specification (</a:t>
            </a:r>
            <a:r>
              <a:rPr lang="en-US" altLang="ja-JP" sz="1400" b="1" dirty="0" smtClean="0">
                <a:solidFill>
                  <a:srgbClr val="FF0000"/>
                </a:solidFill>
                <a:latin typeface="Meiryo UI" panose="020B0604030504040204" pitchFamily="50" charset="-128"/>
                <a:ea typeface="Meiryo UI" panose="020B0604030504040204" pitchFamily="50" charset="-128"/>
              </a:rPr>
              <a:t>OPAL</a:t>
            </a:r>
            <a:r>
              <a:rPr lang="en-US" altLang="ja-JP" sz="1400" b="1" dirty="0" smtClean="0">
                <a:latin typeface="Meiryo UI" panose="020B0604030504040204" pitchFamily="50" charset="-128"/>
                <a:ea typeface="Meiryo UI" panose="020B0604030504040204" pitchFamily="50" charset="-128"/>
              </a:rPr>
              <a:t>)</a:t>
            </a:r>
            <a:r>
              <a:rPr lang="en-US" altLang="ja-JP" sz="1400" dirty="0">
                <a:latin typeface="Meiryo UI" panose="020B0604030504040204" pitchFamily="50" charset="-128"/>
                <a:ea typeface="Meiryo UI" panose="020B0604030504040204" pitchFamily="50" charset="-128"/>
              </a:rPr>
              <a:t> is a set of specifications for features of data storage devices (such as disk drives) that enhance their security. </a:t>
            </a:r>
            <a:endParaRPr lang="ja-JP" altLang="en-US" sz="1400" dirty="0">
              <a:latin typeface="Meiryo UI" panose="020B0604030504040204" pitchFamily="50" charset="-128"/>
              <a:ea typeface="Meiryo UI" panose="020B0604030504040204" pitchFamily="50" charset="-128"/>
            </a:endParaRP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2031325"/>
          </a:xfrm>
          <a:prstGeom prst="rect">
            <a:avLst/>
          </a:prstGeom>
          <a:noFill/>
        </p:spPr>
        <p:txBody>
          <a:bodyPr wrap="square" rtlCol="0">
            <a:spAutoFit/>
          </a:bodyPr>
          <a:lstStyle/>
          <a:p>
            <a:r>
              <a:rPr kumimoji="1" lang="en-US" altLang="ja-JP" sz="1400" dirty="0" err="1">
                <a:latin typeface="Meiryo UI" panose="020B0604030504040204" pitchFamily="50" charset="-128"/>
                <a:ea typeface="Meiryo UI" panose="020B0604030504040204" pitchFamily="50" charset="-128"/>
              </a:rPr>
              <a:t>Misc</a:t>
            </a:r>
            <a:r>
              <a:rPr kumimoji="1" lang="en-US" altLang="ja-JP" sz="1400" dirty="0">
                <a:latin typeface="Meiryo UI" panose="020B0604030504040204" pitchFamily="50" charset="-128"/>
                <a:ea typeface="Meiryo UI" panose="020B0604030504040204" pitchFamily="50" charset="-128"/>
              </a:rPr>
              <a:t>: (</a:t>
            </a:r>
            <a:r>
              <a:rPr kumimoji="1" lang="zh-CN" altLang="en-US" sz="1400" dirty="0">
                <a:latin typeface="Meiryo UI" panose="020B0604030504040204" pitchFamily="50" charset="-128"/>
                <a:ea typeface="Meiryo UI" panose="020B0604030504040204" pitchFamily="50" charset="-128"/>
              </a:rPr>
              <a:t>为了</a:t>
            </a:r>
            <a:r>
              <a:rPr kumimoji="1" lang="en-US" altLang="ja-JP" sz="1400" dirty="0" err="1">
                <a:latin typeface="Meiryo UI" panose="020B0604030504040204" pitchFamily="50" charset="-128"/>
                <a:ea typeface="Meiryo UI" panose="020B0604030504040204" pitchFamily="50" charset="-128"/>
              </a:rPr>
              <a:t>ctf</a:t>
            </a:r>
            <a:r>
              <a:rPr kumimoji="1" lang="zh-CN" altLang="en-US" sz="1400" dirty="0">
                <a:latin typeface="Meiryo UI" panose="020B0604030504040204" pitchFamily="50" charset="-128"/>
                <a:ea typeface="Meiryo UI" panose="020B0604030504040204" pitchFamily="50" charset="-128"/>
              </a:rPr>
              <a:t>等收集的零碎知识</a:t>
            </a:r>
            <a:r>
              <a:rPr kumimoji="1" lang="en-US" altLang="ja-JP" sz="1400" dirty="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 knowledge:</a:t>
            </a:r>
          </a:p>
          <a:p>
            <a:pPr marL="742950" lvl="1" indent="-285750">
              <a:buFont typeface="Arial" panose="020B0604020202020204" pitchFamily="34" charset="0"/>
              <a:buChar char="•"/>
            </a:pPr>
            <a:r>
              <a:rPr lang="en-US" altLang="ja-JP" sz="1400" dirty="0">
                <a:latin typeface="Meiryo UI" panose="020B0604030504040204" pitchFamily="50" charset="-128"/>
                <a:ea typeface="Meiryo UI" panose="020B0604030504040204" pitchFamily="50" charset="-128"/>
              </a:rPr>
              <a:t>Pdf</a:t>
            </a:r>
            <a:r>
              <a:rPr lang="zh-CN" altLang="en-US" sz="1400" dirty="0">
                <a:latin typeface="Meiryo UI" panose="020B0604030504040204" pitchFamily="50" charset="-128"/>
                <a:ea typeface="Meiryo UI" panose="020B0604030504040204" pitchFamily="50" charset="-128"/>
              </a:rPr>
              <a:t>默认是压缩形式的，压缩之前用</a:t>
            </a:r>
            <a:r>
              <a:rPr lang="en-US" altLang="zh-CN" sz="1400" dirty="0">
                <a:latin typeface="Meiryo UI" panose="020B0604030504040204" pitchFamily="50" charset="-128"/>
                <a:ea typeface="Meiryo UI" panose="020B0604030504040204" pitchFamily="50" charset="-128"/>
              </a:rPr>
              <a:t>text editor</a:t>
            </a:r>
            <a:r>
              <a:rPr lang="zh-CN" altLang="en-US" sz="1400" dirty="0">
                <a:latin typeface="Meiryo UI" panose="020B0604030504040204" pitchFamily="50" charset="-128"/>
                <a:ea typeface="Meiryo UI" panose="020B0604030504040204" pitchFamily="50" charset="-128"/>
              </a:rPr>
              <a:t>打开会有很多乱码，解压之后很多信息都可以</a:t>
            </a:r>
            <a:r>
              <a:rPr lang="en-US" altLang="zh-CN" sz="1400" dirty="0">
                <a:latin typeface="Meiryo UI" panose="020B0604030504040204" pitchFamily="50" charset="-128"/>
                <a:ea typeface="Meiryo UI" panose="020B0604030504040204" pitchFamily="50" charset="-128"/>
              </a:rPr>
              <a:t>plaintext</a:t>
            </a:r>
            <a:r>
              <a:rPr lang="zh-CN" altLang="en-US" sz="1400" dirty="0">
                <a:latin typeface="Meiryo UI" panose="020B0604030504040204" pitchFamily="50" charset="-128"/>
                <a:ea typeface="Meiryo UI" panose="020B0604030504040204" pitchFamily="50" charset="-128"/>
              </a:rPr>
              <a:t>显示，解压用的</a:t>
            </a:r>
            <a:r>
              <a:rPr lang="en-US" altLang="zh-CN" sz="1400" dirty="0">
                <a:latin typeface="Meiryo UI" panose="020B0604030504040204" pitchFamily="50" charset="-128"/>
                <a:ea typeface="Meiryo UI" panose="020B0604030504040204" pitchFamily="50" charset="-128"/>
              </a:rPr>
              <a:t>tool</a:t>
            </a:r>
            <a:r>
              <a:rPr lang="zh-CN" altLang="en-US" sz="1400" dirty="0">
                <a:latin typeface="Meiryo UI" panose="020B0604030504040204" pitchFamily="50" charset="-128"/>
                <a:ea typeface="Meiryo UI" panose="020B0604030504040204" pitchFamily="50" charset="-128"/>
              </a:rPr>
              <a:t>可以用</a:t>
            </a:r>
            <a:r>
              <a:rPr lang="en-US" altLang="zh-CN" sz="1400" b="1" dirty="0" err="1">
                <a:solidFill>
                  <a:srgbClr val="FF0000"/>
                </a:solidFill>
                <a:latin typeface="Meiryo UI" panose="020B0604030504040204" pitchFamily="50" charset="-128"/>
                <a:ea typeface="Meiryo UI" panose="020B0604030504040204" pitchFamily="50" charset="-128"/>
              </a:rPr>
              <a:t>qpdf</a:t>
            </a:r>
            <a:r>
              <a:rPr lang="en-US" altLang="zh-CN" sz="1400" dirty="0">
                <a:solidFill>
                  <a:srgbClr val="FF0000"/>
                </a:solidFill>
                <a:latin typeface="Meiryo UI" panose="020B0604030504040204" pitchFamily="50" charset="-128"/>
                <a:ea typeface="Meiryo UI" panose="020B0604030504040204" pitchFamily="50" charset="-128"/>
              </a:rPr>
              <a:t> </a:t>
            </a:r>
            <a:r>
              <a:rPr lang="en-US" altLang="zh-CN" sz="1400" dirty="0">
                <a:latin typeface="Meiryo UI" panose="020B0604030504040204" pitchFamily="50" charset="-128"/>
                <a:ea typeface="Meiryo UI" panose="020B0604030504040204" pitchFamily="50" charset="-128"/>
              </a:rPr>
              <a:t>(</a:t>
            </a:r>
            <a:r>
              <a:rPr lang="en-US" altLang="zh-CN" sz="1400" dirty="0" err="1">
                <a:latin typeface="Meiryo UI" panose="020B0604030504040204" pitchFamily="50" charset="-128"/>
                <a:ea typeface="Meiryo UI" panose="020B0604030504040204" pitchFamily="50" charset="-128"/>
              </a:rPr>
              <a:t>linux</a:t>
            </a:r>
            <a:r>
              <a:rPr lang="en-US" altLang="zh-CN" sz="1400" dirty="0">
                <a:latin typeface="Meiryo UI" panose="020B0604030504040204" pitchFamily="50" charset="-128"/>
                <a:ea typeface="Meiryo UI" panose="020B0604030504040204" pitchFamily="50" charset="-128"/>
              </a:rPr>
              <a:t> terminal tool</a:t>
            </a:r>
            <a:r>
              <a:rPr lang="en-US" altLang="zh-CN" sz="1400" dirty="0" smtClean="0">
                <a:latin typeface="Meiryo UI" panose="020B0604030504040204" pitchFamily="50" charset="-128"/>
                <a:ea typeface="Meiryo UI" panose="020B0604030504040204" pitchFamily="50" charset="-128"/>
              </a:rPr>
              <a:t>)</a:t>
            </a:r>
          </a:p>
          <a:p>
            <a:pPr marL="285750" indent="-285750">
              <a:buFont typeface="Arial" panose="020B0604020202020204" pitchFamily="34" charset="0"/>
              <a:buChar char="•"/>
            </a:pPr>
            <a:r>
              <a:rPr lang="en-US" altLang="zh-CN" sz="1400" dirty="0" smtClean="0">
                <a:latin typeface="Meiryo UI" panose="020B0604030504040204" pitchFamily="50" charset="-128"/>
                <a:ea typeface="Meiryo UI" panose="020B0604030504040204" pitchFamily="50" charset="-128"/>
              </a:rPr>
              <a:t>Linux ELF exe exploit</a:t>
            </a:r>
          </a:p>
          <a:p>
            <a:pPr marL="742950" lvl="1" indent="-285750">
              <a:buFont typeface="Arial" panose="020B0604020202020204" pitchFamily="34" charset="0"/>
              <a:buChar char="•"/>
            </a:pPr>
            <a:r>
              <a:rPr lang="en-US" altLang="zh-CN" sz="1400" b="1" dirty="0" smtClean="0">
                <a:solidFill>
                  <a:srgbClr val="FF0000"/>
                </a:solidFill>
                <a:latin typeface="Meiryo UI" panose="020B0604030504040204" pitchFamily="50" charset="-128"/>
                <a:ea typeface="Meiryo UI" panose="020B0604030504040204" pitchFamily="50" charset="-128"/>
              </a:rPr>
              <a:t>Checksec.sh</a:t>
            </a:r>
            <a:r>
              <a:rPr lang="en-US" altLang="zh-CN" sz="1400" dirty="0" smtClean="0">
                <a:latin typeface="Meiryo UI" panose="020B0604030504040204" pitchFamily="50" charset="-128"/>
                <a:ea typeface="Meiryo UI" panose="020B0604030504040204" pitchFamily="50" charset="-128"/>
              </a:rPr>
              <a:t>, </a:t>
            </a:r>
            <a:r>
              <a:rPr lang="zh-CN" altLang="en-US" sz="1400" dirty="0" smtClean="0">
                <a:latin typeface="Meiryo UI" panose="020B0604030504040204" pitchFamily="50" charset="-128"/>
                <a:ea typeface="Meiryo UI" panose="020B0604030504040204" pitchFamily="50" charset="-128"/>
              </a:rPr>
              <a:t>是一个从网上</a:t>
            </a:r>
            <a:r>
              <a:rPr lang="en-US" altLang="zh-CN" sz="1400" dirty="0" smtClean="0">
                <a:latin typeface="Meiryo UI" panose="020B0604030504040204" pitchFamily="50" charset="-128"/>
                <a:ea typeface="Meiryo UI" panose="020B0604030504040204" pitchFamily="50" charset="-128"/>
              </a:rPr>
              <a:t>download</a:t>
            </a:r>
            <a:r>
              <a:rPr lang="zh-CN" altLang="en-US" sz="1400" dirty="0" smtClean="0">
                <a:latin typeface="Meiryo UI" panose="020B0604030504040204" pitchFamily="50" charset="-128"/>
                <a:ea typeface="Meiryo UI" panose="020B0604030504040204" pitchFamily="50" charset="-128"/>
              </a:rPr>
              <a:t>下来的</a:t>
            </a:r>
            <a:r>
              <a:rPr lang="en-US" altLang="zh-CN" sz="1400" dirty="0" smtClean="0">
                <a:latin typeface="Meiryo UI" panose="020B0604030504040204" pitchFamily="50" charset="-128"/>
                <a:ea typeface="Meiryo UI" panose="020B0604030504040204" pitchFamily="50" charset="-128"/>
              </a:rPr>
              <a:t>script</a:t>
            </a:r>
            <a:r>
              <a:rPr lang="zh-CN" altLang="en-US" sz="1400" dirty="0" smtClean="0">
                <a:latin typeface="Meiryo UI" panose="020B0604030504040204" pitchFamily="50" charset="-128"/>
                <a:ea typeface="Meiryo UI" panose="020B0604030504040204" pitchFamily="50" charset="-128"/>
              </a:rPr>
              <a:t>，可以用来检测某个</a:t>
            </a:r>
            <a:r>
              <a:rPr lang="en-US" altLang="zh-CN" sz="1400" dirty="0" err="1" smtClean="0">
                <a:latin typeface="Meiryo UI" panose="020B0604030504040204" pitchFamily="50" charset="-128"/>
                <a:ea typeface="Meiryo UI" panose="020B0604030504040204" pitchFamily="50" charset="-128"/>
              </a:rPr>
              <a:t>linux</a:t>
            </a:r>
            <a:r>
              <a:rPr lang="zh-CN" altLang="en-US" sz="1400" dirty="0" smtClean="0">
                <a:latin typeface="Meiryo UI" panose="020B0604030504040204" pitchFamily="50" charset="-128"/>
                <a:ea typeface="Meiryo UI" panose="020B0604030504040204" pitchFamily="50" charset="-128"/>
              </a:rPr>
              <a:t>的</a:t>
            </a:r>
            <a:r>
              <a:rPr lang="en-US" altLang="zh-CN" sz="1400" dirty="0" smtClean="0">
                <a:latin typeface="Meiryo UI" panose="020B0604030504040204" pitchFamily="50" charset="-128"/>
                <a:ea typeface="Meiryo UI" panose="020B0604030504040204" pitchFamily="50" charset="-128"/>
              </a:rPr>
              <a:t>ELF exe</a:t>
            </a:r>
            <a:r>
              <a:rPr lang="zh-CN" altLang="en-US" sz="1400" dirty="0" smtClean="0">
                <a:latin typeface="Meiryo UI" panose="020B0604030504040204" pitchFamily="50" charset="-128"/>
                <a:ea typeface="Meiryo UI" panose="020B0604030504040204" pitchFamily="50" charset="-128"/>
              </a:rPr>
              <a:t>中使用的</a:t>
            </a:r>
            <a:r>
              <a:rPr lang="en-US" altLang="zh-CN" sz="1400" dirty="0" smtClean="0">
                <a:latin typeface="Meiryo UI" panose="020B0604030504040204" pitchFamily="50" charset="-128"/>
                <a:ea typeface="Meiryo UI" panose="020B0604030504040204" pitchFamily="50" charset="-128"/>
              </a:rPr>
              <a:t>security mechanism</a:t>
            </a:r>
            <a:r>
              <a:rPr lang="zh-CN" altLang="en-US" sz="1400" dirty="0" smtClean="0">
                <a:latin typeface="Meiryo UI" panose="020B0604030504040204" pitchFamily="50" charset="-128"/>
                <a:ea typeface="Meiryo UI" panose="020B0604030504040204" pitchFamily="50" charset="-128"/>
              </a:rPr>
              <a:t>，比如说看</a:t>
            </a:r>
            <a:r>
              <a:rPr lang="en-US" altLang="zh-CN" sz="1400" dirty="0" smtClean="0">
                <a:latin typeface="Meiryo UI" panose="020B0604030504040204" pitchFamily="50" charset="-128"/>
                <a:ea typeface="Meiryo UI" panose="020B0604030504040204" pitchFamily="50" charset="-128"/>
              </a:rPr>
              <a:t>exe</a:t>
            </a:r>
            <a:r>
              <a:rPr lang="zh-CN" altLang="en-US" sz="1400" dirty="0" smtClean="0">
                <a:latin typeface="Meiryo UI" panose="020B0604030504040204" pitchFamily="50" charset="-128"/>
                <a:ea typeface="Meiryo UI" panose="020B0604030504040204" pitchFamily="50" charset="-128"/>
              </a:rPr>
              <a:t>是否利用了</a:t>
            </a:r>
            <a:r>
              <a:rPr lang="en-US" altLang="zh-CN" sz="1400" dirty="0" smtClean="0">
                <a:latin typeface="Meiryo UI" panose="020B0604030504040204" pitchFamily="50" charset="-128"/>
                <a:ea typeface="Meiryo UI" panose="020B0604030504040204" pitchFamily="50" charset="-128"/>
              </a:rPr>
              <a:t>stack canary</a:t>
            </a:r>
            <a:r>
              <a:rPr lang="zh-CN" altLang="en-US" sz="1400" dirty="0" smtClean="0">
                <a:latin typeface="Meiryo UI" panose="020B0604030504040204" pitchFamily="50" charset="-128"/>
                <a:ea typeface="Meiryo UI" panose="020B0604030504040204" pitchFamily="50" charset="-128"/>
              </a:rPr>
              <a:t>，</a:t>
            </a:r>
            <a:r>
              <a:rPr lang="en-US" altLang="zh-CN" sz="1400" dirty="0" smtClean="0">
                <a:latin typeface="Meiryo UI" panose="020B0604030504040204" pitchFamily="50" charset="-128"/>
                <a:ea typeface="Meiryo UI" panose="020B0604030504040204" pitchFamily="50" charset="-128"/>
              </a:rPr>
              <a:t>ASLR</a:t>
            </a:r>
            <a:r>
              <a:rPr lang="zh-CN" altLang="en-US" sz="1400" dirty="0" smtClean="0">
                <a:latin typeface="Meiryo UI" panose="020B0604030504040204" pitchFamily="50" charset="-128"/>
                <a:ea typeface="Meiryo UI" panose="020B0604030504040204" pitchFamily="50" charset="-128"/>
              </a:rPr>
              <a:t>等</a:t>
            </a:r>
            <a:endParaRPr lang="en-US" altLang="ja-JP" sz="1400" dirty="0">
              <a:latin typeface="Meiryo UI" panose="020B0604030504040204" pitchFamily="50" charset="-128"/>
              <a:ea typeface="Meiryo UI" panose="020B0604030504040204" pitchFamily="50" charset="-128"/>
            </a:endParaRPr>
          </a:p>
        </p:txBody>
      </p:sp>
      <p:sp>
        <p:nvSpPr>
          <p:cNvPr id="3" name="正方形/長方形 2"/>
          <p:cNvSpPr/>
          <p:nvPr/>
        </p:nvSpPr>
        <p:spPr>
          <a:xfrm>
            <a:off x="1714500" y="3833336"/>
            <a:ext cx="3429000" cy="1477328"/>
          </a:xfrm>
          <a:prstGeom prst="rect">
            <a:avLst/>
          </a:prstGeom>
        </p:spPr>
        <p:txBody>
          <a:bodyPr>
            <a:spAutoFit/>
          </a:bodyPr>
          <a:lstStyle/>
          <a:p>
            <a:r>
              <a:rPr lang="en-US" altLang="ja-JP" dirty="0"/>
              <a:t>The </a:t>
            </a:r>
            <a:r>
              <a:rPr lang="en-US" altLang="ja-JP" b="1" dirty="0"/>
              <a:t>Opal Storage Specification</a:t>
            </a:r>
            <a:r>
              <a:rPr lang="en-US" altLang="ja-JP" dirty="0"/>
              <a:t> is a set of specifications for features of data storage devices (such as disk drives) that enhance their security. </a:t>
            </a:r>
            <a:endParaRPr lang="ja-JP" altLang="en-US"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a:solidFill>
                  <a:srgbClr val="FF0000"/>
                </a:solidFill>
              </a:rPr>
              <a:t>C/C++ compilation process</a:t>
            </a:r>
            <a:r>
              <a:rPr kumimoji="1" lang="en-US" altLang="ja-JP" sz="1600" dirty="0"/>
              <a:t>:</a:t>
            </a:r>
          </a:p>
          <a:p>
            <a:r>
              <a:rPr lang="en-US" altLang="ja-JP" sz="1600" dirty="0">
                <a:hlinkClick r:id="rId3"/>
              </a:rPr>
              <a:t>https://www.toptal.com/c-plus-plus/c-plus-plus-understanding-compilation</a:t>
            </a:r>
            <a:r>
              <a:rPr lang="en-US" altLang="ja-JP" sz="1600" dirty="0"/>
              <a:t> </a:t>
            </a:r>
            <a:r>
              <a:rPr lang="zh-CN" altLang="en-US" sz="1600" dirty="0"/>
              <a:t>是非常好的参考</a:t>
            </a:r>
            <a:endParaRPr kumimoji="1" lang="en-US" altLang="ja-JP" sz="1600" dirty="0"/>
          </a:p>
          <a:p>
            <a:pPr marL="285750" indent="-285750">
              <a:buFont typeface="Arial" panose="020B0604020202020204" pitchFamily="34" charset="0"/>
              <a:buChar char="•"/>
            </a:pPr>
            <a:r>
              <a:rPr lang="zh-CN" altLang="en-US" sz="1600" dirty="0"/>
              <a:t>大体来说有</a:t>
            </a:r>
            <a:r>
              <a:rPr lang="en-US" altLang="zh-CN" sz="1600" dirty="0"/>
              <a:t>3</a:t>
            </a:r>
            <a:r>
              <a:rPr lang="zh-CN" altLang="en-US" sz="1600" dirty="0"/>
              <a:t>个步骤</a:t>
            </a:r>
            <a:r>
              <a:rPr lang="en-US" altLang="zh-CN" sz="1600" dirty="0"/>
              <a:t>: </a:t>
            </a:r>
            <a:r>
              <a:rPr lang="en-US" altLang="zh-CN" sz="1600" b="1" dirty="0">
                <a:solidFill>
                  <a:srgbClr val="FF0000"/>
                </a:solidFill>
              </a:rPr>
              <a:t>preprocess</a:t>
            </a:r>
            <a:r>
              <a:rPr lang="en-US" altLang="zh-CN" sz="1600" dirty="0">
                <a:solidFill>
                  <a:srgbClr val="FF0000"/>
                </a:solidFill>
              </a:rPr>
              <a:t> </a:t>
            </a:r>
            <a:r>
              <a:rPr lang="en-US" altLang="zh-CN" sz="1600" dirty="0"/>
              <a:t>-&gt; </a:t>
            </a:r>
            <a:r>
              <a:rPr lang="en-US" altLang="zh-CN" sz="1600" b="1" dirty="0">
                <a:solidFill>
                  <a:srgbClr val="FF0000"/>
                </a:solidFill>
              </a:rPr>
              <a:t>compile</a:t>
            </a:r>
            <a:r>
              <a:rPr lang="en-US" altLang="zh-CN" sz="1600" dirty="0">
                <a:solidFill>
                  <a:srgbClr val="FF0000"/>
                </a:solidFill>
              </a:rPr>
              <a:t> </a:t>
            </a:r>
            <a:r>
              <a:rPr lang="en-US" altLang="zh-CN" sz="1600" dirty="0"/>
              <a:t>-&gt; </a:t>
            </a:r>
            <a:r>
              <a:rPr lang="en-US" altLang="zh-CN" sz="1600" b="1" dirty="0">
                <a:solidFill>
                  <a:srgbClr val="FF0000"/>
                </a:solidFill>
              </a:rPr>
              <a:t>Link</a:t>
            </a:r>
          </a:p>
          <a:p>
            <a:pPr marL="285750" indent="-285750">
              <a:buFont typeface="Arial" panose="020B0604020202020204" pitchFamily="34" charset="0"/>
              <a:buChar char="•"/>
            </a:pPr>
            <a:r>
              <a:rPr kumimoji="1" lang="en-US" altLang="ja-JP" sz="1600" dirty="0"/>
              <a:t>Preprocess: run preprocessor on source code. </a:t>
            </a:r>
            <a:r>
              <a:rPr kumimoji="1" lang="zh-CN" altLang="en-US" sz="1600" dirty="0"/>
              <a:t>具体点就是</a:t>
            </a:r>
            <a:endParaRPr kumimoji="1" lang="en-US" altLang="ja-JP" sz="1600" dirty="0"/>
          </a:p>
          <a:p>
            <a:pPr marL="742950" lvl="1" indent="-285750">
              <a:buFont typeface="Arial" panose="020B0604020202020204" pitchFamily="34" charset="0"/>
              <a:buChar char="•"/>
            </a:pPr>
            <a:r>
              <a:rPr kumimoji="1" lang="en-US" altLang="ja-JP" sz="1600" dirty="0"/>
              <a:t>Replace the </a:t>
            </a:r>
            <a:r>
              <a:rPr kumimoji="1" lang="en-US" altLang="ja-JP" sz="1600" i="1" dirty="0"/>
              <a:t>#include “someHeader.hpp” </a:t>
            </a:r>
            <a:r>
              <a:rPr kumimoji="1" lang="en-US" altLang="ja-JP" sz="1600" dirty="0"/>
              <a:t>lines (in .</a:t>
            </a:r>
            <a:r>
              <a:rPr kumimoji="1" lang="en-US" altLang="ja-JP" sz="1600" dirty="0" err="1"/>
              <a:t>cpp</a:t>
            </a:r>
            <a:r>
              <a:rPr kumimoji="1" lang="en-US" altLang="ja-JP" sz="1600" dirty="0"/>
              <a:t> files) with all code in the </a:t>
            </a:r>
            <a:r>
              <a:rPr kumimoji="1" lang="en-US" altLang="zh-CN" sz="1600" i="1" dirty="0"/>
              <a:t>someHeader.hpp</a:t>
            </a:r>
            <a:r>
              <a:rPr kumimoji="1" lang="en-US" altLang="zh-CN" sz="1600" dirty="0"/>
              <a:t> files. (</a:t>
            </a:r>
            <a:r>
              <a:rPr kumimoji="1" lang="zh-CN" altLang="en-US" sz="1600" dirty="0"/>
              <a:t>如果有多个</a:t>
            </a:r>
            <a:r>
              <a:rPr kumimoji="1" lang="en-US" altLang="zh-CN" sz="1600" dirty="0"/>
              <a:t>include</a:t>
            </a:r>
            <a:r>
              <a:rPr kumimoji="1" lang="zh-CN" altLang="en-US" sz="1600" dirty="0"/>
              <a:t>同一个</a:t>
            </a:r>
            <a:r>
              <a:rPr lang="en-US" altLang="zh-CN" sz="1600" dirty="0"/>
              <a:t>.</a:t>
            </a:r>
            <a:r>
              <a:rPr lang="en-US" altLang="zh-CN" sz="1600" dirty="0" err="1"/>
              <a:t>hpp</a:t>
            </a:r>
            <a:r>
              <a:rPr lang="zh-CN" altLang="en-US" sz="1600" dirty="0"/>
              <a:t>，则这个</a:t>
            </a:r>
            <a:r>
              <a:rPr lang="en-US" altLang="zh-CN" sz="1600" dirty="0"/>
              <a:t>.</a:t>
            </a:r>
            <a:r>
              <a:rPr lang="en-US" altLang="zh-CN" sz="1600" dirty="0" err="1"/>
              <a:t>hpp</a:t>
            </a:r>
            <a:r>
              <a:rPr lang="zh-CN" altLang="en-US" sz="1600" dirty="0"/>
              <a:t>会被</a:t>
            </a:r>
            <a:r>
              <a:rPr lang="en-US" altLang="zh-CN" sz="1600" dirty="0"/>
              <a:t>replace</a:t>
            </a:r>
            <a:r>
              <a:rPr lang="zh-CN" altLang="en-US" sz="1600" dirty="0"/>
              <a:t>好几次，造成</a:t>
            </a:r>
            <a:r>
              <a:rPr lang="en-US" altLang="zh-CN" sz="1600" dirty="0"/>
              <a:t>error</a:t>
            </a:r>
            <a:r>
              <a:rPr kumimoji="1" lang="en-US" altLang="zh-CN" sz="1600" dirty="0"/>
              <a:t>) </a:t>
            </a:r>
            <a:r>
              <a:rPr kumimoji="1" lang="zh-CN" altLang="en-US" sz="1600" dirty="0"/>
              <a:t>之后只有</a:t>
            </a:r>
            <a:r>
              <a:rPr kumimoji="1" lang="en-US" altLang="zh-CN" sz="1600" dirty="0"/>
              <a:t>source code</a:t>
            </a:r>
            <a:r>
              <a:rPr kumimoji="1" lang="zh-CN" altLang="en-US" sz="1600" dirty="0"/>
              <a:t>被传递给</a:t>
            </a:r>
            <a:r>
              <a:rPr kumimoji="1" lang="en-US" altLang="zh-CN" sz="1600" dirty="0"/>
              <a:t>compiler</a:t>
            </a:r>
          </a:p>
          <a:p>
            <a:pPr marL="742950" lvl="1" indent="-285750">
              <a:buFont typeface="Arial" panose="020B0604020202020204" pitchFamily="34" charset="0"/>
              <a:buChar char="•"/>
            </a:pPr>
            <a:r>
              <a:rPr lang="en-US" altLang="ja-JP" sz="1600" dirty="0"/>
              <a:t>Macro replacement (replace</a:t>
            </a:r>
            <a:r>
              <a:rPr lang="zh-CN" altLang="en-US" sz="1600" dirty="0"/>
              <a:t>那些</a:t>
            </a:r>
            <a:r>
              <a:rPr lang="en-US" altLang="ja-JP" sz="1600" dirty="0"/>
              <a:t>#define)</a:t>
            </a:r>
            <a:r>
              <a:rPr lang="zh-CN" altLang="en-US" sz="1600" dirty="0"/>
              <a:t>也发生在这一步</a:t>
            </a:r>
            <a:endParaRPr lang="en-US" altLang="zh-CN" sz="1600" dirty="0"/>
          </a:p>
          <a:p>
            <a:pPr marL="742950" lvl="1" indent="-285750">
              <a:buFont typeface="Arial" panose="020B0604020202020204" pitchFamily="34" charset="0"/>
              <a:buChar char="•"/>
            </a:pPr>
            <a:r>
              <a:rPr lang="en-US" altLang="ja-JP" sz="1600" dirty="0"/>
              <a:t>“</a:t>
            </a:r>
            <a:r>
              <a:rPr lang="en-US" altLang="ja-JP" sz="1600" dirty="0">
                <a:latin typeface="+mj-lt"/>
              </a:rPr>
              <a:t>g</a:t>
            </a:r>
            <a:r>
              <a:rPr lang="en-US" altLang="zh-CN" sz="1600" dirty="0">
                <a:latin typeface="+mj-lt"/>
              </a:rPr>
              <a:t>++ -E some.cpp –o </a:t>
            </a:r>
            <a:r>
              <a:rPr lang="en-US" altLang="zh-CN" sz="1600" dirty="0" err="1">
                <a:latin typeface="+mj-lt"/>
              </a:rPr>
              <a:t>some.ii</a:t>
            </a:r>
            <a:r>
              <a:rPr lang="en-US" altLang="ja-JP" sz="1600" dirty="0"/>
              <a:t>” to create the preprocessed file; </a:t>
            </a:r>
            <a:r>
              <a:rPr lang="zh-CN" altLang="en-US" sz="1600" dirty="0"/>
              <a:t>生成的</a:t>
            </a:r>
            <a:r>
              <a:rPr lang="en-US" altLang="zh-CN" sz="1600" dirty="0"/>
              <a:t>.ii file</a:t>
            </a:r>
            <a:r>
              <a:rPr lang="zh-CN" altLang="en-US" sz="1600" dirty="0"/>
              <a:t>是</a:t>
            </a:r>
            <a:r>
              <a:rPr lang="en-US" altLang="zh-CN" sz="1600" dirty="0"/>
              <a:t>human readable, </a:t>
            </a:r>
            <a:r>
              <a:rPr lang="zh-CN" altLang="en-US" sz="1600" dirty="0"/>
              <a:t>如果</a:t>
            </a:r>
            <a:r>
              <a:rPr lang="en-US" altLang="zh-CN" sz="1600" dirty="0"/>
              <a:t>some.cpp</a:t>
            </a:r>
            <a:r>
              <a:rPr lang="zh-CN" altLang="en-US" sz="1600" dirty="0"/>
              <a:t>中</a:t>
            </a:r>
            <a:r>
              <a:rPr lang="en-US" altLang="zh-CN" sz="1600" dirty="0"/>
              <a:t>include</a:t>
            </a:r>
            <a:r>
              <a:rPr lang="zh-CN" altLang="en-US" sz="1600" dirty="0"/>
              <a:t>很多</a:t>
            </a:r>
            <a:r>
              <a:rPr lang="en-US" altLang="zh-CN" sz="1600" dirty="0"/>
              <a:t>header</a:t>
            </a:r>
            <a:r>
              <a:rPr lang="zh-CN" altLang="en-US" sz="1600" dirty="0"/>
              <a:t>的话，</a:t>
            </a:r>
            <a:r>
              <a:rPr lang="en-US" altLang="zh-CN" sz="1600" dirty="0" err="1"/>
              <a:t>some.ii</a:t>
            </a:r>
            <a:r>
              <a:rPr lang="zh-CN" altLang="en-US" sz="1600" dirty="0"/>
              <a:t>文件会很大，因为</a:t>
            </a:r>
            <a:r>
              <a:rPr lang="en-US" altLang="zh-CN" sz="1600" dirty="0"/>
              <a:t>preprocessor</a:t>
            </a:r>
            <a:r>
              <a:rPr lang="zh-CN" altLang="en-US" sz="1600" dirty="0"/>
              <a:t>把</a:t>
            </a:r>
            <a:r>
              <a:rPr lang="en-US" altLang="zh-CN" sz="1600" dirty="0"/>
              <a:t>header</a:t>
            </a:r>
            <a:r>
              <a:rPr lang="zh-CN" altLang="en-US" sz="1600" dirty="0"/>
              <a:t>都</a:t>
            </a:r>
            <a:r>
              <a:rPr lang="en-US" altLang="zh-CN" sz="1600" dirty="0"/>
              <a:t>replace</a:t>
            </a:r>
            <a:r>
              <a:rPr lang="zh-CN" altLang="en-US" sz="1600" dirty="0"/>
              <a:t>掉了</a:t>
            </a:r>
            <a:endParaRPr lang="en-US" altLang="zh-CN" sz="1600" dirty="0"/>
          </a:p>
          <a:p>
            <a:pPr marL="285750" indent="-285750">
              <a:buFont typeface="Arial" panose="020B0604020202020204" pitchFamily="34" charset="0"/>
              <a:buChar char="•"/>
            </a:pPr>
            <a:r>
              <a:rPr lang="en-US" altLang="zh-CN" sz="1600" dirty="0"/>
              <a:t>Compile: </a:t>
            </a:r>
            <a:r>
              <a:rPr lang="zh-CN" altLang="en-US" sz="1600" dirty="0"/>
              <a:t>最复杂，可以细分为两步</a:t>
            </a:r>
            <a:r>
              <a:rPr lang="en-US" altLang="zh-CN" sz="1600" dirty="0"/>
              <a:t>: </a:t>
            </a:r>
          </a:p>
          <a:p>
            <a:pPr marL="742950" lvl="1" indent="-285750">
              <a:buFont typeface="Arial" panose="020B0604020202020204" pitchFamily="34" charset="0"/>
              <a:buChar char="•"/>
            </a:pPr>
            <a:r>
              <a:rPr lang="en-US" altLang="zh-CN" sz="1600" dirty="0"/>
              <a:t>(compile step)</a:t>
            </a:r>
            <a:r>
              <a:rPr lang="zh-CN" altLang="en-US" sz="1600" dirty="0"/>
              <a:t>先把</a:t>
            </a:r>
            <a:r>
              <a:rPr lang="en-US" altLang="zh-CN" sz="1600" dirty="0"/>
              <a:t>preprocessor</a:t>
            </a:r>
            <a:r>
              <a:rPr lang="zh-CN" altLang="en-US" sz="1600" dirty="0"/>
              <a:t>的</a:t>
            </a:r>
            <a:r>
              <a:rPr lang="en-US" altLang="zh-CN" sz="1600" dirty="0"/>
              <a:t>output compile</a:t>
            </a:r>
            <a:r>
              <a:rPr lang="zh-CN" altLang="en-US" sz="1600" dirty="0"/>
              <a:t>成为</a:t>
            </a:r>
            <a:r>
              <a:rPr lang="en-US" altLang="zh-CN" sz="1600" b="1" dirty="0"/>
              <a:t>assembly code </a:t>
            </a:r>
            <a:r>
              <a:rPr lang="en-US" altLang="zh-CN" sz="1600" dirty="0"/>
              <a:t>(.s)</a:t>
            </a:r>
          </a:p>
          <a:p>
            <a:pPr marL="1200150" lvl="2" indent="-285750">
              <a:buFont typeface="Arial" panose="020B0604020202020204" pitchFamily="34" charset="0"/>
              <a:buChar char="•"/>
            </a:pPr>
            <a:r>
              <a:rPr lang="en-US" altLang="zh-CN" sz="1600" dirty="0"/>
              <a:t>“g++ -S some.cpp” to generate assembly code; </a:t>
            </a:r>
            <a:r>
              <a:rPr lang="zh-CN" altLang="en-US" sz="1600" dirty="0"/>
              <a:t>生成</a:t>
            </a:r>
            <a:r>
              <a:rPr lang="en-US" altLang="zh-CN" sz="1600" dirty="0"/>
              <a:t>.s</a:t>
            </a:r>
            <a:r>
              <a:rPr lang="zh-CN" altLang="en-US" sz="1600" dirty="0"/>
              <a:t>是</a:t>
            </a:r>
            <a:r>
              <a:rPr lang="en-US" altLang="zh-CN" sz="1600" dirty="0"/>
              <a:t>human readable</a:t>
            </a:r>
            <a:r>
              <a:rPr lang="zh-CN" altLang="en-US" sz="1600" dirty="0"/>
              <a:t>的</a:t>
            </a:r>
            <a:endParaRPr lang="en-US" altLang="zh-CN" sz="1600" dirty="0"/>
          </a:p>
          <a:p>
            <a:pPr marL="742950" lvl="1" indent="-285750">
              <a:buFont typeface="Arial" panose="020B0604020202020204" pitchFamily="34" charset="0"/>
              <a:buChar char="•"/>
            </a:pPr>
            <a:r>
              <a:rPr lang="en-US" altLang="zh-CN" sz="1600" dirty="0"/>
              <a:t>(assemble step)</a:t>
            </a:r>
            <a:r>
              <a:rPr lang="zh-CN" altLang="en-US" sz="1600" dirty="0"/>
              <a:t>然后把</a:t>
            </a:r>
            <a:r>
              <a:rPr lang="en-US" altLang="zh-CN" sz="1600" dirty="0"/>
              <a:t>assembly code assemble </a:t>
            </a:r>
            <a:r>
              <a:rPr lang="zh-CN" altLang="en-US" sz="1600" dirty="0"/>
              <a:t>成为</a:t>
            </a:r>
            <a:r>
              <a:rPr lang="en-US" altLang="zh-CN" sz="1600" b="1" dirty="0">
                <a:solidFill>
                  <a:srgbClr val="FF0000"/>
                </a:solidFill>
              </a:rPr>
              <a:t>object file</a:t>
            </a:r>
            <a:r>
              <a:rPr lang="en-US" altLang="zh-CN" sz="1600" dirty="0">
                <a:solidFill>
                  <a:srgbClr val="FF0000"/>
                </a:solidFill>
              </a:rPr>
              <a:t> (.o file)</a:t>
            </a:r>
          </a:p>
          <a:p>
            <a:pPr marL="1200150" lvl="2" indent="-285750">
              <a:buFont typeface="Arial" panose="020B0604020202020204" pitchFamily="34" charset="0"/>
              <a:buChar char="•"/>
            </a:pPr>
            <a:r>
              <a:rPr lang="zh-CN" altLang="en-US" sz="1600" dirty="0"/>
              <a:t>注意，</a:t>
            </a:r>
            <a:r>
              <a:rPr lang="en-US" altLang="zh-CN" sz="1600" dirty="0"/>
              <a:t>assembler</a:t>
            </a:r>
            <a:r>
              <a:rPr lang="zh-CN" altLang="en-US" sz="1600" dirty="0"/>
              <a:t>有</a:t>
            </a:r>
            <a:r>
              <a:rPr lang="en-US" altLang="zh-CN" sz="1600" dirty="0"/>
              <a:t>map</a:t>
            </a:r>
            <a:r>
              <a:rPr lang="zh-CN" altLang="en-US" sz="1600" dirty="0"/>
              <a:t>来把</a:t>
            </a:r>
            <a:r>
              <a:rPr lang="en-US" altLang="zh-CN" sz="1600" dirty="0"/>
              <a:t>assembly code</a:t>
            </a:r>
            <a:r>
              <a:rPr lang="zh-CN" altLang="en-US" sz="1600" dirty="0"/>
              <a:t>转化成为</a:t>
            </a:r>
            <a:r>
              <a:rPr lang="en-US" altLang="zh-CN" sz="1600" dirty="0"/>
              <a:t>0-1</a:t>
            </a:r>
            <a:r>
              <a:rPr lang="zh-CN" altLang="en-US" sz="1600" dirty="0"/>
              <a:t>的</a:t>
            </a:r>
            <a:r>
              <a:rPr lang="en-US" altLang="zh-CN" sz="1600" dirty="0"/>
              <a:t>machine code</a:t>
            </a:r>
          </a:p>
          <a:p>
            <a:pPr marL="1200150" lvl="2" indent="-285750">
              <a:buFont typeface="Arial" panose="020B0604020202020204" pitchFamily="34" charset="0"/>
              <a:buChar char="•"/>
            </a:pPr>
            <a:r>
              <a:rPr lang="en-US" altLang="zh-CN" sz="1600" dirty="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a:t>，</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endParaRPr lang="en-US" altLang="zh-CN" sz="1600" dirty="0"/>
          </a:p>
          <a:p>
            <a:pPr marL="1657350" lvl="3" indent="-285750">
              <a:buFont typeface="Arial" panose="020B0604020202020204" pitchFamily="34" charset="0"/>
              <a:buChar char="•"/>
            </a:pPr>
            <a:r>
              <a:rPr lang="zh-CN" altLang="en-US" sz="1600" dirty="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code</a:t>
            </a:r>
          </a:p>
          <a:p>
            <a:pPr marL="742950" lvl="1" indent="-285750">
              <a:buFont typeface="Arial" panose="020B0604020202020204" pitchFamily="34" charset="0"/>
              <a:buChar char="•"/>
            </a:pPr>
            <a:r>
              <a:rPr lang="zh-CN" altLang="en-US" sz="1600" dirty="0"/>
              <a:t>把</a:t>
            </a:r>
            <a:r>
              <a:rPr lang="en-US" altLang="zh-CN" sz="1600" dirty="0"/>
              <a:t>preprocessor</a:t>
            </a:r>
            <a:r>
              <a:rPr lang="zh-CN" altLang="en-US" sz="1600" dirty="0"/>
              <a:t>的</a:t>
            </a:r>
            <a:r>
              <a:rPr lang="en-US" altLang="zh-CN" sz="1600" dirty="0"/>
              <a:t>output</a:t>
            </a:r>
            <a:r>
              <a:rPr lang="zh-CN" altLang="en-US" sz="1600" dirty="0"/>
              <a:t>编译成</a:t>
            </a:r>
            <a:r>
              <a:rPr lang="en-US" altLang="zh-CN" sz="1600" dirty="0"/>
              <a:t>.o file</a:t>
            </a:r>
            <a:r>
              <a:rPr lang="zh-CN" altLang="en-US" sz="1600" dirty="0"/>
              <a:t>中很重要的一步是将</a:t>
            </a:r>
            <a:r>
              <a:rPr lang="en-US" altLang="zh-CN" sz="1600" dirty="0"/>
              <a:t>functions</a:t>
            </a:r>
            <a:r>
              <a:rPr lang="zh-CN" altLang="en-US" sz="1600" dirty="0"/>
              <a:t>转换成</a:t>
            </a:r>
            <a:r>
              <a:rPr lang="en-US" altLang="zh-CN" sz="1600" dirty="0"/>
              <a:t>symbols; </a:t>
            </a:r>
            <a:r>
              <a:rPr lang="zh-CN" altLang="en-US" sz="1600" dirty="0"/>
              <a:t>这一部</a:t>
            </a:r>
            <a:r>
              <a:rPr lang="en-US" altLang="zh-CN" sz="1600" dirty="0"/>
              <a:t>C</a:t>
            </a:r>
            <a:r>
              <a:rPr lang="zh-CN" altLang="en-US" sz="1600" dirty="0"/>
              <a:t>和</a:t>
            </a:r>
            <a:r>
              <a:rPr lang="en-US" altLang="zh-CN" sz="1600" dirty="0"/>
              <a:t>C++</a:t>
            </a:r>
            <a:r>
              <a:rPr lang="zh-CN" altLang="en-US" sz="1600" dirty="0"/>
              <a:t>有不同</a:t>
            </a:r>
            <a:endParaRPr lang="en-US" altLang="zh-CN" sz="1600" dirty="0"/>
          </a:p>
          <a:p>
            <a:pPr marL="1200150" lvl="2" indent="-285750">
              <a:buFont typeface="Arial" panose="020B0604020202020204" pitchFamily="34" charset="0"/>
              <a:buChar char="•"/>
            </a:pPr>
            <a:r>
              <a:rPr lang="en-US" altLang="zh-CN" sz="1600" dirty="0"/>
              <a:t>C: </a:t>
            </a:r>
            <a:r>
              <a:rPr lang="zh-CN" altLang="en-US" sz="1600" dirty="0"/>
              <a:t>不支持</a:t>
            </a:r>
            <a:r>
              <a:rPr lang="en-US" altLang="zh-CN" sz="1600" dirty="0"/>
              <a:t>function overload</a:t>
            </a:r>
            <a:r>
              <a:rPr lang="zh-CN" altLang="en-US" sz="1600" dirty="0"/>
              <a:t>，所以</a:t>
            </a:r>
            <a:r>
              <a:rPr lang="en-US" altLang="zh-CN" sz="1600" dirty="0"/>
              <a:t>function</a:t>
            </a:r>
            <a:r>
              <a:rPr lang="zh-CN" altLang="en-US" sz="1600" dirty="0"/>
              <a:t>那么直接被转化成</a:t>
            </a:r>
            <a:r>
              <a:rPr lang="en-US" altLang="zh-CN" sz="1600" dirty="0" err="1"/>
              <a:t>symbole</a:t>
            </a:r>
            <a:r>
              <a:rPr lang="en-US" altLang="zh-CN" sz="1600" dirty="0"/>
              <a:t> (e.g., </a:t>
            </a:r>
            <a:r>
              <a:rPr lang="en-US" altLang="zh-CN" sz="1600" dirty="0" err="1"/>
              <a:t>int</a:t>
            </a:r>
            <a:r>
              <a:rPr lang="en-US" altLang="zh-CN" sz="1600" dirty="0"/>
              <a:t> </a:t>
            </a:r>
            <a:r>
              <a:rPr lang="en-US" altLang="zh-CN" sz="1600" dirty="0" err="1"/>
              <a:t>printSum</a:t>
            </a:r>
            <a:r>
              <a:rPr lang="en-US" altLang="zh-CN" sz="1600" dirty="0"/>
              <a:t>(</a:t>
            </a:r>
            <a:r>
              <a:rPr lang="en-US" altLang="zh-CN" sz="1600" dirty="0" err="1"/>
              <a:t>int</a:t>
            </a:r>
            <a:r>
              <a:rPr lang="en-US" altLang="zh-CN" sz="1600" dirty="0"/>
              <a:t> i, </a:t>
            </a:r>
            <a:r>
              <a:rPr lang="en-US" altLang="zh-CN" sz="1600" dirty="0" err="1"/>
              <a:t>int</a:t>
            </a:r>
            <a:r>
              <a:rPr lang="en-US" altLang="zh-CN" sz="1600" dirty="0"/>
              <a:t> j)</a:t>
            </a:r>
            <a:r>
              <a:rPr lang="zh-CN" altLang="en-US" sz="1600" dirty="0"/>
              <a:t>被转化成</a:t>
            </a:r>
            <a:r>
              <a:rPr lang="en-US" altLang="zh-CN" sz="1600" dirty="0" err="1"/>
              <a:t>printSum</a:t>
            </a:r>
            <a:r>
              <a:rPr lang="en-US" altLang="zh-CN" sz="1600" dirty="0"/>
              <a:t>)</a:t>
            </a:r>
          </a:p>
          <a:p>
            <a:pPr marL="1200150" lvl="2" indent="-285750">
              <a:buFont typeface="Arial" panose="020B0604020202020204" pitchFamily="34" charset="0"/>
              <a:buChar char="•"/>
            </a:pPr>
            <a:r>
              <a:rPr lang="en-US" altLang="zh-CN" sz="1600" dirty="0"/>
              <a:t>C++: </a:t>
            </a:r>
            <a:r>
              <a:rPr lang="zh-CN" altLang="en-US" sz="1600" dirty="0"/>
              <a:t>支持</a:t>
            </a:r>
            <a:r>
              <a:rPr lang="en-US" altLang="zh-CN" sz="1600" dirty="0"/>
              <a:t>function overload</a:t>
            </a:r>
            <a:r>
              <a:rPr lang="zh-CN" altLang="en-US" sz="1600" dirty="0"/>
              <a:t>，并且能</a:t>
            </a:r>
            <a:r>
              <a:rPr lang="en-US" altLang="zh-CN" sz="1600" dirty="0"/>
              <a:t>call C</a:t>
            </a:r>
            <a:r>
              <a:rPr lang="zh-CN" altLang="en-US" sz="1600" dirty="0"/>
              <a:t>的</a:t>
            </a:r>
            <a:r>
              <a:rPr lang="en-US" altLang="zh-CN" sz="1600" dirty="0"/>
              <a:t>function, </a:t>
            </a:r>
            <a:r>
              <a:rPr lang="zh-CN" altLang="en-US" sz="1600" dirty="0"/>
              <a:t>但需要用</a:t>
            </a:r>
            <a:r>
              <a:rPr lang="en-US" altLang="zh-CN" sz="1600" dirty="0"/>
              <a:t>”extern “C”” (</a:t>
            </a:r>
            <a:r>
              <a:rPr lang="zh-CN" altLang="en-US" sz="1600" dirty="0"/>
              <a:t>例子见左</a:t>
            </a:r>
            <a:r>
              <a:rPr lang="en-US" altLang="zh-CN" sz="1600" dirty="0"/>
              <a:t>) </a:t>
            </a:r>
          </a:p>
          <a:p>
            <a:pPr marL="285750" indent="-285750">
              <a:buFont typeface="Arial" panose="020B0604020202020204" pitchFamily="34" charset="0"/>
              <a:buChar char="•"/>
            </a:pPr>
            <a:r>
              <a:rPr kumimoji="1" lang="en-US" altLang="zh-CN" sz="1600" dirty="0"/>
              <a:t>Link: </a:t>
            </a:r>
            <a:r>
              <a:rPr kumimoji="1" lang="zh-CN" altLang="en-US" sz="1600" dirty="0"/>
              <a:t>这一步并非只有</a:t>
            </a:r>
            <a:r>
              <a:rPr kumimoji="1" lang="en-US" altLang="zh-CN" sz="1600" dirty="0"/>
              <a:t>C/C++</a:t>
            </a:r>
            <a:r>
              <a:rPr kumimoji="1" lang="zh-CN" altLang="en-US" sz="1600" dirty="0"/>
              <a:t>有，需要编译的语言都有这一步，很多语言在</a:t>
            </a:r>
            <a:r>
              <a:rPr kumimoji="1" lang="en-US" altLang="zh-CN" sz="1600" dirty="0"/>
              <a:t>compiler</a:t>
            </a:r>
            <a:r>
              <a:rPr kumimoji="1" lang="zh-CN" altLang="en-US" sz="1600" dirty="0"/>
              <a:t>处理之后的</a:t>
            </a:r>
            <a:r>
              <a:rPr kumimoji="1" lang="en-US" altLang="zh-CN" sz="1600" dirty="0"/>
              <a:t>object file</a:t>
            </a:r>
            <a:r>
              <a:rPr kumimoji="1" lang="zh-CN" altLang="en-US" sz="1600" dirty="0"/>
              <a:t>都一样，所以</a:t>
            </a:r>
            <a:r>
              <a:rPr kumimoji="1" lang="en-US" altLang="zh-CN" sz="1600" dirty="0"/>
              <a:t>linker</a:t>
            </a:r>
            <a:r>
              <a:rPr kumimoji="1" lang="zh-CN" altLang="en-US" sz="1600" dirty="0"/>
              <a:t>可以把</a:t>
            </a:r>
            <a:r>
              <a:rPr kumimoji="1" lang="en-US" altLang="zh-CN" sz="1600" dirty="0"/>
              <a:t>C</a:t>
            </a:r>
            <a:r>
              <a:rPr lang="en-US" altLang="zh-CN" sz="1600" dirty="0"/>
              <a:t>++</a:t>
            </a:r>
            <a:r>
              <a:rPr lang="zh-CN" altLang="en-US" sz="1600" dirty="0"/>
              <a:t>的</a:t>
            </a:r>
            <a:r>
              <a:rPr lang="en-US" altLang="zh-CN" sz="1600" dirty="0"/>
              <a:t>object file</a:t>
            </a:r>
            <a:r>
              <a:rPr lang="zh-CN" altLang="en-US" sz="1600" dirty="0"/>
              <a:t>和</a:t>
            </a:r>
            <a:r>
              <a:rPr lang="en-US" altLang="zh-CN" sz="1600" dirty="0" err="1"/>
              <a:t>fortran</a:t>
            </a:r>
            <a:r>
              <a:rPr lang="zh-CN" altLang="en-US" sz="1600" dirty="0"/>
              <a:t>语言的</a:t>
            </a:r>
            <a:r>
              <a:rPr lang="en-US" altLang="zh-CN" sz="1600" dirty="0"/>
              <a:t>object file</a:t>
            </a:r>
            <a:r>
              <a:rPr lang="zh-CN" altLang="en-US" sz="1600" dirty="0"/>
              <a:t>给</a:t>
            </a:r>
            <a:r>
              <a:rPr lang="en-US" altLang="zh-CN" sz="1600" dirty="0"/>
              <a:t>link</a:t>
            </a:r>
            <a:r>
              <a:rPr lang="zh-CN" altLang="en-US" sz="1600" dirty="0"/>
              <a:t>起来</a:t>
            </a:r>
            <a:endParaRPr lang="en-US" altLang="zh-CN" sz="1600" dirty="0"/>
          </a:p>
          <a:p>
            <a:pPr marL="742950" lvl="1" indent="-285750">
              <a:buFont typeface="Arial" panose="020B0604020202020204" pitchFamily="34" charset="0"/>
              <a:buChar char="•"/>
            </a:pPr>
            <a:r>
              <a:rPr kumimoji="1" lang="zh-CN" altLang="en-US" sz="1600" dirty="0"/>
              <a:t>没啥好说的，</a:t>
            </a:r>
            <a:r>
              <a:rPr lang="zh-CN" altLang="en-US" sz="1600" dirty="0"/>
              <a:t>似乎最重要的一步是</a:t>
            </a:r>
            <a:r>
              <a:rPr lang="en-US" altLang="zh-CN" sz="1600" dirty="0"/>
              <a:t>address </a:t>
            </a:r>
            <a:r>
              <a:rPr lang="en-US" altLang="zh-CN" sz="1600" dirty="0" err="1"/>
              <a:t>rellocation</a:t>
            </a:r>
            <a:endParaRPr kumimoji="1" lang="en-US" altLang="zh-CN" sz="1600" dirty="0"/>
          </a:p>
          <a:p>
            <a:pPr marL="742950" lvl="1" indent="-285750">
              <a:buFont typeface="Arial" panose="020B0604020202020204" pitchFamily="34" charset="0"/>
              <a:buChar char="•"/>
            </a:pPr>
            <a:r>
              <a:rPr lang="zh-CN" altLang="en-US" sz="1600" dirty="0"/>
              <a:t>如果有报错说</a:t>
            </a:r>
            <a:r>
              <a:rPr lang="en-US" altLang="zh-CN" sz="1600" dirty="0"/>
              <a:t>symbol</a:t>
            </a:r>
            <a:r>
              <a:rPr lang="zh-CN" altLang="en-US" sz="1600" dirty="0"/>
              <a:t>找不到，或者被定义了多次，这错就是</a:t>
            </a:r>
            <a:r>
              <a:rPr lang="en-US" altLang="zh-CN" sz="1600" dirty="0"/>
              <a:t>linker</a:t>
            </a:r>
            <a:r>
              <a:rPr lang="zh-CN" altLang="en-US" sz="1600" dirty="0"/>
              <a:t>报的</a:t>
            </a:r>
            <a:endParaRPr lang="en-US" altLang="zh-CN" sz="1600" dirty="0"/>
          </a:p>
          <a:p>
            <a:pPr marL="285750" indent="-285750">
              <a:buFont typeface="Arial" panose="020B0604020202020204" pitchFamily="34" charset="0"/>
              <a:buChar char="•"/>
            </a:pPr>
            <a:r>
              <a:rPr lang="zh-CN" altLang="en-US" sz="1600" dirty="0"/>
              <a:t>最后生成的</a:t>
            </a:r>
            <a:r>
              <a:rPr lang="en-US" altLang="zh-CN" sz="1600" dirty="0"/>
              <a:t>executable </a:t>
            </a:r>
            <a:r>
              <a:rPr lang="zh-CN" altLang="en-US" sz="1600" dirty="0"/>
              <a:t>文件和中间的</a:t>
            </a:r>
            <a:r>
              <a:rPr lang="en-US" altLang="zh-CN" sz="1600" dirty="0"/>
              <a:t>.o object file</a:t>
            </a:r>
            <a:r>
              <a:rPr lang="zh-CN" altLang="en-US" sz="1600" dirty="0"/>
              <a:t>的</a:t>
            </a:r>
            <a:r>
              <a:rPr lang="en-US" altLang="zh-CN" sz="1600" b="1" dirty="0">
                <a:solidFill>
                  <a:srgbClr val="FF0000"/>
                </a:solidFill>
              </a:rPr>
              <a:t>format</a:t>
            </a:r>
            <a:r>
              <a:rPr lang="zh-CN" altLang="en-US" sz="1600" b="1" dirty="0">
                <a:solidFill>
                  <a:srgbClr val="FF0000"/>
                </a:solidFill>
              </a:rPr>
              <a:t>都是</a:t>
            </a:r>
            <a:r>
              <a:rPr lang="en-US" altLang="zh-CN" sz="1600" b="1" dirty="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zh-CN" altLang="en-US" dirty="0"/>
              <a:t>中用</a:t>
            </a:r>
            <a:r>
              <a:rPr kumimoji="1" lang="en-US" altLang="zh-CN" dirty="0"/>
              <a:t>C</a:t>
            </a:r>
            <a:r>
              <a:rPr kumimoji="1" lang="zh-CN" altLang="en-US" dirty="0"/>
              <a:t>的</a:t>
            </a:r>
            <a:r>
              <a:rPr kumimoji="1" lang="en-US" altLang="zh-CN" dirty="0"/>
              <a:t>function</a:t>
            </a:r>
            <a:r>
              <a:rPr lang="en-US" altLang="zh-CN" dirty="0"/>
              <a:t>, </a:t>
            </a:r>
            <a:r>
              <a:rPr lang="en-US" altLang="zh-CN" dirty="0" err="1"/>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a:t>C++</a:t>
            </a:r>
            <a:r>
              <a:rPr kumimoji="1" lang="en-US" altLang="zh-CN" dirty="0"/>
              <a:t>include C</a:t>
            </a:r>
            <a:r>
              <a:rPr kumimoji="1" lang="zh-CN" altLang="en-US" dirty="0"/>
              <a:t>的</a:t>
            </a:r>
            <a:r>
              <a:rPr kumimoji="1" lang="en-US" altLang="zh-CN" dirty="0"/>
              <a:t>header</a:t>
            </a:r>
            <a:r>
              <a:rPr kumimoji="1" lang="zh-CN" altLang="en-US" dirty="0"/>
              <a:t>，然后</a:t>
            </a:r>
            <a:r>
              <a:rPr lang="en-US" altLang="zh-CN" dirty="0"/>
              <a:t>compile</a:t>
            </a:r>
            <a:r>
              <a:rPr lang="zh-CN" altLang="en-US" dirty="0"/>
              <a:t>后的</a:t>
            </a:r>
            <a:r>
              <a:rPr lang="en-US" altLang="zh-CN" dirty="0"/>
              <a:t>symbols</a:t>
            </a:r>
            <a:endParaRPr kumimoji="1" lang="en-US" altLang="zh-CN" dirty="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a:t>这两个不能被</a:t>
            </a:r>
            <a:r>
              <a:rPr kumimoji="1" lang="en-US" altLang="zh-CN" dirty="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a:t>能被</a:t>
            </a:r>
            <a:r>
              <a:rPr kumimoji="1" lang="en-US" altLang="zh-CN" dirty="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这个就是</a:t>
            </a:r>
            <a:r>
              <a:rPr lang="en-US" altLang="zh-CN" dirty="0" err="1"/>
              <a:t>std</a:t>
            </a:r>
            <a:r>
              <a:rPr lang="en-US" altLang="zh-CN" dirty="0"/>
              <a:t>::</a:t>
            </a:r>
            <a:r>
              <a:rPr lang="en-US" altLang="zh-CN" dirty="0" err="1"/>
              <a:t>cout</a:t>
            </a:r>
            <a:r>
              <a:rPr kumimoji="1" lang="en-US" altLang="zh-CN" dirty="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a:t>这两个是</a:t>
            </a:r>
            <a:r>
              <a:rPr lang="en-US" altLang="zh-CN" sz="1600" dirty="0"/>
              <a:t>unidentified symbols (U),</a:t>
            </a:r>
            <a:r>
              <a:rPr lang="zh-CN" altLang="en-US" sz="1600" dirty="0"/>
              <a:t>需要再下一步被</a:t>
            </a:r>
            <a:r>
              <a:rPr lang="en-US" altLang="zh-CN" sz="1600" dirty="0"/>
              <a:t>link -&gt;</a:t>
            </a:r>
            <a:endParaRPr kumimoji="1" lang="en-US" altLang="zh-CN" sz="1600" dirty="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a:t>C++</a:t>
            </a:r>
            <a:r>
              <a:rPr kumimoji="1" lang="zh-CN" altLang="en-US" dirty="0"/>
              <a:t>的</a:t>
            </a:r>
            <a:r>
              <a:rPr kumimoji="1" lang="en-US" altLang="zh-CN" dirty="0"/>
              <a:t>function -&gt; symbol</a:t>
            </a:r>
            <a:r>
              <a:rPr kumimoji="1" lang="zh-CN" altLang="en-US" dirty="0"/>
              <a:t>变换方法</a:t>
            </a:r>
            <a:endParaRPr kumimoji="1" lang="en-US" altLang="zh-CN" dirty="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92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pic>
        <p:nvPicPr>
          <p:cNvPr id="8" name="Picture 7" descr="A screenshot of a cell phone&#10;&#10;Description generated with very high confidence">
            <a:extLst>
              <a:ext uri="{FF2B5EF4-FFF2-40B4-BE49-F238E27FC236}">
                <a16:creationId xmlns:a16="http://schemas.microsoft.com/office/drawing/2014/main" xmlns="" id="{DDA94B57-E349-4B9E-BEC7-1B9668412E86}"/>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0" y="2331821"/>
            <a:ext cx="2321496" cy="1234673"/>
          </a:xfrm>
          <a:prstGeom prst="rect">
            <a:avLst/>
          </a:prstGeom>
        </p:spPr>
      </p:pic>
      <p:sp>
        <p:nvSpPr>
          <p:cNvPr id="9" name="TextBox 8">
            <a:extLst>
              <a:ext uri="{FF2B5EF4-FFF2-40B4-BE49-F238E27FC236}">
                <a16:creationId xmlns:a16="http://schemas.microsoft.com/office/drawing/2014/main" xmlns="" id="{5C6E1D60-171E-4ABA-BAC5-025011CF8912}"/>
              </a:ext>
            </a:extLst>
          </p:cNvPr>
          <p:cNvSpPr txBox="1"/>
          <p:nvPr/>
        </p:nvSpPr>
        <p:spPr>
          <a:xfrm>
            <a:off x="-4118" y="1914562"/>
            <a:ext cx="1356462" cy="307777"/>
          </a:xfrm>
          <a:prstGeom prst="rect">
            <a:avLst/>
          </a:prstGeom>
          <a:noFill/>
        </p:spPr>
        <p:txBody>
          <a:bodyPr wrap="none" rtlCol="0">
            <a:spAutoFit/>
          </a:bodyPr>
          <a:lstStyle/>
          <a:p>
            <a:r>
              <a:rPr lang="en-US" altLang="zh-CN" sz="1400" b="1" dirty="0">
                <a:solidFill>
                  <a:srgbClr val="FF0000"/>
                </a:solidFill>
              </a:rPr>
              <a:t>Hypervisor</a:t>
            </a:r>
            <a:r>
              <a:rPr lang="zh-CN" altLang="en-US" sz="1400" dirty="0"/>
              <a:t>是啥</a:t>
            </a:r>
            <a:endParaRPr lang="en-US" sz="1400" dirty="0"/>
          </a:p>
        </p:txBody>
      </p:sp>
      <p:sp>
        <p:nvSpPr>
          <p:cNvPr id="7" name="テキスト ボックス 6"/>
          <p:cNvSpPr txBox="1"/>
          <p:nvPr/>
        </p:nvSpPr>
        <p:spPr>
          <a:xfrm>
            <a:off x="-4118" y="4067944"/>
            <a:ext cx="6862118" cy="5909310"/>
          </a:xfrm>
          <a:prstGeom prst="rect">
            <a:avLst/>
          </a:prstGeom>
          <a:noFill/>
        </p:spPr>
        <p:txBody>
          <a:bodyPr wrap="square" rtlCol="0">
            <a:spAutoFit/>
          </a:bodyPr>
          <a:lstStyle/>
          <a:p>
            <a:r>
              <a:rPr lang="zh-CN" altLang="en-US" dirty="0" smtClean="0"/>
              <a:t>首先，有</a:t>
            </a:r>
            <a:r>
              <a:rPr lang="en-US" altLang="zh-CN" dirty="0" smtClean="0"/>
              <a:t>RSA</a:t>
            </a:r>
            <a:r>
              <a:rPr lang="zh-CN" altLang="en-US" dirty="0" smtClean="0"/>
              <a:t>等</a:t>
            </a:r>
            <a:r>
              <a:rPr lang="en-US" altLang="zh-CN" dirty="0" smtClean="0"/>
              <a:t>algorithm</a:t>
            </a:r>
            <a:r>
              <a:rPr lang="zh-CN" altLang="en-US" dirty="0" smtClean="0"/>
              <a:t>，这只是个算法，并不提供任何</a:t>
            </a:r>
            <a:r>
              <a:rPr lang="en-US" altLang="zh-CN" dirty="0" smtClean="0"/>
              <a:t>security</a:t>
            </a:r>
            <a:r>
              <a:rPr lang="zh-CN" altLang="en-US" dirty="0" smtClean="0"/>
              <a:t>；为了提供</a:t>
            </a:r>
            <a:r>
              <a:rPr lang="en-US" altLang="zh-CN" dirty="0" smtClean="0"/>
              <a:t>security (provide certain security goals)</a:t>
            </a:r>
            <a:r>
              <a:rPr lang="zh-CN" altLang="en-US" dirty="0" smtClean="0"/>
              <a:t>，才有人提出了一系列</a:t>
            </a:r>
            <a:r>
              <a:rPr lang="en-US" altLang="zh-CN" b="1" dirty="0" smtClean="0">
                <a:solidFill>
                  <a:srgbClr val="FF0000"/>
                </a:solidFill>
              </a:rPr>
              <a:t>cryptographic scheme</a:t>
            </a:r>
            <a:r>
              <a:rPr lang="zh-CN" altLang="en-US" dirty="0" smtClean="0"/>
              <a:t>，即下面的东西</a:t>
            </a:r>
            <a:endParaRPr lang="en-US" altLang="ja-JP" dirty="0" smtClean="0"/>
          </a:p>
          <a:p>
            <a:pPr marL="285750" indent="-285750">
              <a:buFont typeface="Arial" panose="020B0604020202020204" pitchFamily="34" charset="0"/>
              <a:buChar char="•"/>
            </a:pPr>
            <a:r>
              <a:rPr lang="en-US" altLang="ja-JP" dirty="0" smtClean="0"/>
              <a:t>Scheme for encryption/decryption</a:t>
            </a:r>
          </a:p>
          <a:p>
            <a:pPr marL="742950" lvl="1" indent="-285750">
              <a:buFont typeface="Arial" panose="020B0604020202020204" pitchFamily="34" charset="0"/>
              <a:buChar char="•"/>
            </a:pPr>
            <a:r>
              <a:rPr lang="en-US" altLang="ja-JP" dirty="0"/>
              <a:t>RSAES-OAEP</a:t>
            </a:r>
          </a:p>
          <a:p>
            <a:pPr marL="1200150" lvl="2" indent="-285750">
              <a:buFont typeface="Arial" panose="020B0604020202020204" pitchFamily="34" charset="0"/>
              <a:buChar char="•"/>
            </a:pPr>
            <a:r>
              <a:rPr lang="en-US" altLang="ja-JP" dirty="0"/>
              <a:t>improved encryption/decryption scheme; based on the Optimal Asymmetric Encryption Padding (</a:t>
            </a:r>
            <a:r>
              <a:rPr lang="en-US" altLang="ja-JP" b="1" dirty="0">
                <a:solidFill>
                  <a:srgbClr val="FF0000"/>
                </a:solidFill>
              </a:rPr>
              <a:t>OAEP</a:t>
            </a:r>
            <a:r>
              <a:rPr lang="en-US" altLang="ja-JP" dirty="0"/>
              <a:t>) scheme proposed by </a:t>
            </a:r>
            <a:r>
              <a:rPr lang="en-US" altLang="ja-JP" dirty="0" err="1"/>
              <a:t>Mihir</a:t>
            </a:r>
            <a:r>
              <a:rPr lang="en-US" altLang="ja-JP" dirty="0"/>
              <a:t> </a:t>
            </a:r>
            <a:r>
              <a:rPr lang="en-US" altLang="ja-JP" dirty="0" err="1"/>
              <a:t>Bellare</a:t>
            </a:r>
            <a:r>
              <a:rPr lang="en-US" altLang="ja-JP" dirty="0"/>
              <a:t> and Phillip </a:t>
            </a:r>
            <a:r>
              <a:rPr lang="en-US" altLang="ja-JP" dirty="0" err="1"/>
              <a:t>Rogaway</a:t>
            </a:r>
            <a:endParaRPr lang="ja-JP" altLang="en-US" dirty="0"/>
          </a:p>
          <a:p>
            <a:pPr marL="742950" lvl="1" indent="-285750">
              <a:buFont typeface="Arial" panose="020B0604020202020204" pitchFamily="34" charset="0"/>
              <a:buChar char="•"/>
            </a:pPr>
            <a:r>
              <a:rPr lang="en-US" altLang="ja-JP" dirty="0" smtClean="0"/>
              <a:t>RSAES-PKCS (1.5</a:t>
            </a:r>
            <a:r>
              <a:rPr lang="zh-CN" altLang="en-US" dirty="0" smtClean="0"/>
              <a:t>是旧</a:t>
            </a:r>
            <a:r>
              <a:rPr lang="en-US" altLang="zh-CN" dirty="0" smtClean="0"/>
              <a:t>version</a:t>
            </a:r>
            <a:r>
              <a:rPr lang="zh-CN" altLang="en-US" dirty="0" smtClean="0"/>
              <a:t>，新的应该是</a:t>
            </a:r>
            <a:r>
              <a:rPr lang="en-US" altLang="zh-CN" dirty="0" smtClean="0"/>
              <a:t>2.x</a:t>
            </a:r>
            <a:r>
              <a:rPr lang="en-US" altLang="ja-JP" dirty="0" smtClean="0"/>
              <a:t>)</a:t>
            </a:r>
          </a:p>
          <a:p>
            <a:pPr marL="1200150" lvl="2" indent="-285750">
              <a:buFont typeface="Arial" panose="020B0604020202020204" pitchFamily="34" charset="0"/>
              <a:buChar char="•"/>
            </a:pPr>
            <a:r>
              <a:rPr lang="en-US" altLang="ja-JP" dirty="0" smtClean="0"/>
              <a:t>Public-Key </a:t>
            </a:r>
            <a:r>
              <a:rPr lang="en-US" altLang="ja-JP" dirty="0"/>
              <a:t>Cryptography Standards (PKCS</a:t>
            </a:r>
            <a:r>
              <a:rPr lang="en-US" altLang="ja-JP" dirty="0" smtClean="0"/>
              <a:t>)</a:t>
            </a:r>
          </a:p>
          <a:p>
            <a:pPr marL="285750" indent="-285750">
              <a:buFont typeface="Arial" panose="020B0604020202020204" pitchFamily="34" charset="0"/>
              <a:buChar char="•"/>
            </a:pPr>
            <a:r>
              <a:rPr kumimoji="1" lang="en-US" altLang="ja-JP" dirty="0" smtClean="0"/>
              <a:t>Scheme for dealing with </a:t>
            </a:r>
            <a:r>
              <a:rPr kumimoji="1" lang="en-US" altLang="ja-JP" b="1" dirty="0" smtClean="0"/>
              <a:t>signatures</a:t>
            </a:r>
          </a:p>
          <a:p>
            <a:pPr marL="742950" lvl="1" indent="-285750">
              <a:buFont typeface="Arial" panose="020B0604020202020204" pitchFamily="34" charset="0"/>
              <a:buChar char="•"/>
            </a:pPr>
            <a:r>
              <a:rPr kumimoji="1" lang="en-US" altLang="ja-JP" dirty="0" smtClean="0"/>
              <a:t>RSASSA-PSS</a:t>
            </a:r>
          </a:p>
          <a:p>
            <a:pPr marL="1200150" lvl="2" indent="-285750">
              <a:buFont typeface="Arial" panose="020B0604020202020204" pitchFamily="34" charset="0"/>
              <a:buChar char="•"/>
            </a:pPr>
            <a:r>
              <a:rPr lang="en-US" altLang="ja-JP" dirty="0"/>
              <a:t>improved probabilistic signature </a:t>
            </a:r>
            <a:r>
              <a:rPr lang="en-US" altLang="ja-JP" dirty="0" smtClean="0"/>
              <a:t>scheme (</a:t>
            </a:r>
            <a:r>
              <a:rPr lang="en-US" altLang="ja-JP" b="1" dirty="0" smtClean="0">
                <a:solidFill>
                  <a:srgbClr val="FF0000"/>
                </a:solidFill>
              </a:rPr>
              <a:t>PSS</a:t>
            </a:r>
            <a:r>
              <a:rPr lang="en-US" altLang="ja-JP" dirty="0" smtClean="0"/>
              <a:t>) </a:t>
            </a:r>
            <a:r>
              <a:rPr lang="en-US" altLang="ja-JP" dirty="0"/>
              <a:t>with appendix; based on the Probabilistic Signature Scheme originally invented by </a:t>
            </a:r>
            <a:r>
              <a:rPr lang="en-US" altLang="ja-JP" dirty="0" err="1"/>
              <a:t>Bellare</a:t>
            </a:r>
            <a:r>
              <a:rPr lang="en-US" altLang="ja-JP" dirty="0"/>
              <a:t> and </a:t>
            </a:r>
            <a:r>
              <a:rPr lang="en-US" altLang="ja-JP" dirty="0" err="1" smtClean="0"/>
              <a:t>Rogaway</a:t>
            </a:r>
            <a:endParaRPr lang="en-US" altLang="ja-JP" dirty="0" smtClean="0"/>
          </a:p>
          <a:p>
            <a:pPr marL="742950" lvl="1" indent="-285750">
              <a:buFont typeface="Arial" panose="020B0604020202020204" pitchFamily="34" charset="0"/>
              <a:buChar char="•"/>
            </a:pPr>
            <a:r>
              <a:rPr lang="en-US" altLang="ja-JP" dirty="0" smtClean="0"/>
              <a:t>RSAES-PKCS</a:t>
            </a:r>
          </a:p>
          <a:p>
            <a:pPr marL="742950" lvl="1" indent="-285750">
              <a:buFont typeface="Arial" panose="020B0604020202020204" pitchFamily="34" charset="0"/>
              <a:buChar char="•"/>
            </a:pPr>
            <a:endParaRPr kumimoji="1" lang="en-US" altLang="ja-JP" dirty="0"/>
          </a:p>
          <a:p>
            <a:r>
              <a:rPr lang="en-US" altLang="ja-JP" dirty="0"/>
              <a:t>The signature schemes are actually </a:t>
            </a:r>
            <a:r>
              <a:rPr lang="en-US" altLang="ja-JP" b="1" dirty="0"/>
              <a:t>signatures with </a:t>
            </a:r>
            <a:r>
              <a:rPr lang="en-US" altLang="ja-JP" b="1" dirty="0">
                <a:solidFill>
                  <a:srgbClr val="FF0000"/>
                </a:solidFill>
              </a:rPr>
              <a:t>appendix</a:t>
            </a:r>
            <a:r>
              <a:rPr lang="en-US" altLang="ja-JP" dirty="0"/>
              <a:t>, which means that rather than signing some input data directly, </a:t>
            </a:r>
            <a:r>
              <a:rPr lang="en-US" altLang="ja-JP" b="1" dirty="0"/>
              <a:t>a hash function is used first</a:t>
            </a:r>
            <a:r>
              <a:rPr lang="en-US" altLang="ja-JP" dirty="0"/>
              <a:t> to produce an intermediary representation of the data, and then the result of the hash is signed.</a:t>
            </a:r>
            <a:endParaRPr kumimoji="1" lang="en-US" altLang="ja-JP" dirty="0"/>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
        <p:nvSpPr>
          <p:cNvPr id="8" name="テキスト ボックス 7"/>
          <p:cNvSpPr txBox="1"/>
          <p:nvPr/>
        </p:nvSpPr>
        <p:spPr>
          <a:xfrm>
            <a:off x="-5139951" y="6516216"/>
            <a:ext cx="5139952" cy="1754326"/>
          </a:xfrm>
          <a:prstGeom prst="rect">
            <a:avLst/>
          </a:prstGeom>
          <a:noFill/>
        </p:spPr>
        <p:txBody>
          <a:bodyPr wrap="square" rtlCol="0">
            <a:spAutoFit/>
          </a:bodyPr>
          <a:lstStyle/>
          <a:p>
            <a:r>
              <a:rPr kumimoji="1" lang="zh-CN" altLang="en-US" dirty="0" smtClean="0"/>
              <a:t>因为</a:t>
            </a:r>
            <a:r>
              <a:rPr kumimoji="1" lang="en-US" altLang="zh-CN" dirty="0" smtClean="0"/>
              <a:t>ping</a:t>
            </a:r>
            <a:r>
              <a:rPr kumimoji="1" lang="zh-CN" altLang="en-US" dirty="0" smtClean="0"/>
              <a:t>用的是</a:t>
            </a:r>
            <a:r>
              <a:rPr kumimoji="1" lang="en-US" altLang="zh-CN" dirty="0" smtClean="0"/>
              <a:t>ICMP</a:t>
            </a:r>
            <a:r>
              <a:rPr kumimoji="1" lang="zh-CN" altLang="en-US" dirty="0" smtClean="0"/>
              <a:t>，</a:t>
            </a:r>
            <a:r>
              <a:rPr kumimoji="1" lang="en-US" altLang="zh-CN" dirty="0" smtClean="0"/>
              <a:t>ICMP</a:t>
            </a:r>
            <a:r>
              <a:rPr kumimoji="1" lang="zh-CN" altLang="en-US" dirty="0" smtClean="0"/>
              <a:t>没有</a:t>
            </a:r>
            <a:r>
              <a:rPr kumimoji="1" lang="en-US" altLang="zh-CN" dirty="0" smtClean="0"/>
              <a:t>port number</a:t>
            </a:r>
            <a:r>
              <a:rPr kumimoji="1" lang="zh-CN" altLang="en-US" dirty="0" smtClean="0"/>
              <a:t>的概念，所以</a:t>
            </a:r>
            <a:r>
              <a:rPr kumimoji="1" lang="en-US" altLang="zh-CN" b="1" dirty="0" smtClean="0">
                <a:solidFill>
                  <a:srgbClr val="FF0000"/>
                </a:solidFill>
              </a:rPr>
              <a:t>ping</a:t>
            </a:r>
            <a:r>
              <a:rPr kumimoji="1" lang="zh-CN" altLang="en-US" b="1" dirty="0" smtClean="0">
                <a:solidFill>
                  <a:srgbClr val="FF0000"/>
                </a:solidFill>
              </a:rPr>
              <a:t>某一个</a:t>
            </a:r>
            <a:r>
              <a:rPr kumimoji="1" lang="en-US" altLang="zh-CN" b="1" dirty="0" smtClean="0">
                <a:solidFill>
                  <a:srgbClr val="FF0000"/>
                </a:solidFill>
              </a:rPr>
              <a:t>IP</a:t>
            </a:r>
            <a:r>
              <a:rPr kumimoji="1" lang="zh-CN" altLang="en-US" b="1" dirty="0" smtClean="0">
                <a:solidFill>
                  <a:srgbClr val="FF0000"/>
                </a:solidFill>
              </a:rPr>
              <a:t>的</a:t>
            </a:r>
            <a:r>
              <a:rPr kumimoji="1" lang="en-US" altLang="zh-CN" b="1" dirty="0" smtClean="0">
                <a:solidFill>
                  <a:srgbClr val="FF0000"/>
                </a:solidFill>
              </a:rPr>
              <a:t>port</a:t>
            </a:r>
            <a:r>
              <a:rPr kumimoji="1" lang="zh-CN" altLang="en-US" b="1" dirty="0" smtClean="0">
                <a:solidFill>
                  <a:srgbClr val="FF0000"/>
                </a:solidFill>
              </a:rPr>
              <a:t>的说法是不对的</a:t>
            </a:r>
            <a:endParaRPr kumimoji="1" lang="en-US" altLang="zh-CN" b="1" dirty="0" smtClean="0">
              <a:solidFill>
                <a:srgbClr val="FF0000"/>
              </a:solidFill>
            </a:endParaRPr>
          </a:p>
          <a:p>
            <a:r>
              <a:rPr lang="zh-CN" altLang="en-US" dirty="0"/>
              <a:t>想</a:t>
            </a:r>
            <a:r>
              <a:rPr lang="zh-CN" altLang="en-US" dirty="0" smtClean="0"/>
              <a:t>知道</a:t>
            </a:r>
            <a:r>
              <a:rPr lang="en-US" altLang="zh-CN" dirty="0" smtClean="0"/>
              <a:t>port</a:t>
            </a:r>
            <a:r>
              <a:rPr lang="zh-CN" altLang="en-US" dirty="0" smtClean="0"/>
              <a:t>是否</a:t>
            </a:r>
            <a:r>
              <a:rPr lang="en-US" altLang="zh-CN" dirty="0" smtClean="0"/>
              <a:t>open</a:t>
            </a:r>
            <a:r>
              <a:rPr lang="zh-CN" altLang="en-US" dirty="0" smtClean="0"/>
              <a:t>的话，可以</a:t>
            </a:r>
            <a:endParaRPr lang="en-US" altLang="zh-CN" dirty="0" smtClean="0"/>
          </a:p>
          <a:p>
            <a:pPr marL="285750" indent="-285750">
              <a:buFont typeface="Arial" panose="020B0604020202020204" pitchFamily="34" charset="0"/>
              <a:buChar char="•"/>
            </a:pPr>
            <a:r>
              <a:rPr kumimoji="1" lang="en-US" altLang="zh-CN" dirty="0" smtClean="0"/>
              <a:t>TCP</a:t>
            </a:r>
            <a:r>
              <a:rPr kumimoji="1" lang="zh-CN" altLang="en-US" dirty="0" smtClean="0"/>
              <a:t>的情况下，</a:t>
            </a:r>
            <a:r>
              <a:rPr kumimoji="1" lang="en-US" altLang="zh-CN" dirty="0" err="1" smtClean="0"/>
              <a:t>nmap</a:t>
            </a:r>
            <a:r>
              <a:rPr kumimoji="1" lang="zh-CN" altLang="en-US" dirty="0" smtClean="0"/>
              <a:t>尝试</a:t>
            </a:r>
            <a:r>
              <a:rPr kumimoji="1" lang="en-US" altLang="zh-CN" dirty="0" smtClean="0"/>
              <a:t>3-way handshake</a:t>
            </a:r>
          </a:p>
          <a:p>
            <a:pPr marL="285750" indent="-285750">
              <a:buFont typeface="Arial" panose="020B0604020202020204" pitchFamily="34" charset="0"/>
              <a:buChar char="•"/>
            </a:pPr>
            <a:r>
              <a:rPr lang="en-US" altLang="zh-CN" dirty="0" smtClean="0"/>
              <a:t>UDP</a:t>
            </a:r>
            <a:r>
              <a:rPr lang="zh-CN" altLang="en-US" dirty="0" smtClean="0"/>
              <a:t>的情况下，先送</a:t>
            </a:r>
            <a:r>
              <a:rPr lang="en-US" altLang="zh-CN" dirty="0" smtClean="0"/>
              <a:t>UPD packet</a:t>
            </a:r>
            <a:r>
              <a:rPr lang="zh-CN" altLang="en-US" dirty="0" smtClean="0"/>
              <a:t>，然后看是否收到</a:t>
            </a:r>
            <a:r>
              <a:rPr lang="en-US" altLang="zh-CN" dirty="0" smtClean="0"/>
              <a:t>ICMP unreachable</a:t>
            </a:r>
            <a:endParaRPr kumimoji="1" lang="ja-JP" altLang="en-US" dirty="0"/>
          </a:p>
        </p:txBody>
      </p:sp>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717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7461448" cy="2308324"/>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is a specification that defines a software interface between an operating system and platform </a:t>
            </a:r>
            <a:r>
              <a:rPr lang="en-US" altLang="ja-JP" dirty="0" smtClean="0"/>
              <a:t>firmware. It replaces </a:t>
            </a:r>
            <a:r>
              <a:rPr lang="en-US" altLang="ja-JP" dirty="0"/>
              <a:t>the Basic </a:t>
            </a:r>
            <a:r>
              <a:rPr lang="en-US" altLang="ja-JP" dirty="0" err="1"/>
              <a:t>Input/Output</a:t>
            </a:r>
            <a:r>
              <a:rPr lang="en-US" altLang="ja-JP" dirty="0"/>
              <a:t> System (BIOS) firmware interface originally present in all IBM PC-compatible personal </a:t>
            </a:r>
            <a:r>
              <a:rPr lang="en-US" altLang="ja-JP" dirty="0" smtClean="0"/>
              <a:t>computers</a:t>
            </a:r>
          </a:p>
          <a:p>
            <a:pPr marL="742950" lvl="1" indent="-285750">
              <a:buFont typeface="Arial" panose="020B0604020202020204" pitchFamily="34" charset="0"/>
              <a:buChar char="•"/>
            </a:pPr>
            <a:r>
              <a:rPr lang="zh-CN" altLang="en-US" dirty="0" smtClean="0"/>
              <a:t>我的理解，</a:t>
            </a:r>
            <a:r>
              <a:rPr lang="en-US" altLang="zh-CN" dirty="0" smtClean="0"/>
              <a:t>UEFI</a:t>
            </a:r>
            <a:r>
              <a:rPr lang="zh-CN" altLang="en-US" dirty="0" smtClean="0"/>
              <a:t>就是个</a:t>
            </a:r>
            <a:r>
              <a:rPr lang="en-US" altLang="zh-CN" dirty="0" smtClean="0"/>
              <a:t>Bootloader</a:t>
            </a:r>
            <a:endParaRPr lang="en-US" altLang="ja-JP" dirty="0"/>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4761890"/>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a:t>
            </a:r>
            <a:r>
              <a:rPr lang="en-US" altLang="ja-JP" dirty="0" smtClean="0"/>
              <a:t>NAND-Flash</a:t>
            </a:r>
            <a:endParaRPr lang="en-US" altLang="ja-JP" dirty="0"/>
          </a:p>
        </p:txBody>
      </p:sp>
      <p:sp>
        <p:nvSpPr>
          <p:cNvPr id="5" name="Rectangle 1"/>
          <p:cNvSpPr>
            <a:spLocks noChangeArrowheads="1"/>
          </p:cNvSpPr>
          <p:nvPr/>
        </p:nvSpPr>
        <p:spPr bwMode="auto">
          <a:xfrm>
            <a:off x="0" y="6548154"/>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7160220"/>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392013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err="1" smtClean="0"/>
              <a:t>eFuse</a:t>
            </a:r>
            <a:r>
              <a:rPr lang="zh-CN" altLang="en-US" dirty="0"/>
              <a:t>中的</a:t>
            </a:r>
            <a:r>
              <a:rPr lang="en-US" altLang="zh-CN" dirty="0"/>
              <a:t>trust</a:t>
            </a:r>
            <a:r>
              <a:rPr lang="zh-CN" altLang="en-US" dirty="0"/>
              <a:t> </a:t>
            </a:r>
            <a:r>
              <a:rPr lang="en-US" altLang="zh-CN" dirty="0" smtClean="0"/>
              <a:t>anchor(</a:t>
            </a:r>
            <a:r>
              <a:rPr lang="zh-CN" altLang="en-US" dirty="0" smtClean="0"/>
              <a:t>就是一串数字，</a:t>
            </a:r>
            <a:r>
              <a:rPr lang="en-US" altLang="zh-CN" dirty="0" smtClean="0"/>
              <a:t>hash</a:t>
            </a:r>
            <a:r>
              <a:rPr lang="zh-CN" altLang="en-US" dirty="0" smtClean="0"/>
              <a:t>值</a:t>
            </a:r>
            <a:r>
              <a:rPr lang="en-US" altLang="zh-CN" dirty="0" smtClean="0"/>
              <a:t>)</a:t>
            </a:r>
            <a:r>
              <a:rPr lang="zh-CN" altLang="en-US" dirty="0" smtClean="0"/>
              <a:t>一不一样</a:t>
            </a:r>
            <a:r>
              <a:rPr lang="zh-CN" altLang="en-US" dirty="0"/>
              <a:t>，如果一样则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
        <p:nvSpPr>
          <p:cNvPr id="18" name="テキスト ボックス 17"/>
          <p:cNvSpPr txBox="1"/>
          <p:nvPr/>
        </p:nvSpPr>
        <p:spPr>
          <a:xfrm>
            <a:off x="-5283967" y="3995936"/>
            <a:ext cx="5283968" cy="2308324"/>
          </a:xfrm>
          <a:prstGeom prst="rect">
            <a:avLst/>
          </a:prstGeom>
          <a:noFill/>
        </p:spPr>
        <p:txBody>
          <a:bodyPr wrap="square" rtlCol="0">
            <a:spAutoFit/>
          </a:bodyPr>
          <a:lstStyle/>
          <a:p>
            <a:r>
              <a:rPr kumimoji="1" lang="en-US" altLang="zh-CN" b="1" dirty="0" smtClean="0">
                <a:solidFill>
                  <a:srgbClr val="FF0000"/>
                </a:solidFill>
              </a:rPr>
              <a:t>Little Kernel </a:t>
            </a:r>
            <a:r>
              <a:rPr lang="en-US" altLang="zh-CN" dirty="0" smtClean="0"/>
              <a:t>(LK)</a:t>
            </a:r>
            <a:r>
              <a:rPr kumimoji="1" lang="en-US" altLang="zh-CN" dirty="0" smtClean="0"/>
              <a:t>:</a:t>
            </a:r>
          </a:p>
          <a:p>
            <a:r>
              <a:rPr lang="en-US" altLang="ja-JP" dirty="0" smtClean="0"/>
              <a:t>LK</a:t>
            </a:r>
            <a:r>
              <a:rPr lang="zh-CN" altLang="en-US" dirty="0" smtClean="0"/>
              <a:t>是和</a:t>
            </a:r>
            <a:r>
              <a:rPr lang="en-US" altLang="zh-CN" dirty="0" smtClean="0"/>
              <a:t>UEFI</a:t>
            </a:r>
            <a:r>
              <a:rPr lang="zh-CN" altLang="en-US" dirty="0" smtClean="0"/>
              <a:t>相似的东西，但</a:t>
            </a:r>
            <a:r>
              <a:rPr lang="en-US" altLang="zh-CN" dirty="0" smtClean="0"/>
              <a:t>LK</a:t>
            </a:r>
            <a:r>
              <a:rPr lang="zh-CN" altLang="en-US" dirty="0" smtClean="0"/>
              <a:t>在</a:t>
            </a:r>
            <a:r>
              <a:rPr lang="en-US" altLang="zh-CN" dirty="0" smtClean="0"/>
              <a:t>embedded</a:t>
            </a:r>
            <a:r>
              <a:rPr lang="zh-CN" altLang="en-US" dirty="0" smtClean="0"/>
              <a:t>中有更广泛应用</a:t>
            </a:r>
            <a:endParaRPr lang="en-US" altLang="zh-CN" dirty="0" smtClean="0"/>
          </a:p>
          <a:p>
            <a:r>
              <a:rPr kumimoji="1" lang="en-US" altLang="zh-CN" dirty="0" smtClean="0"/>
              <a:t>Define</a:t>
            </a:r>
            <a:r>
              <a:rPr lang="en-US" altLang="zh-CN" dirty="0" smtClean="0"/>
              <a:t>: </a:t>
            </a:r>
            <a:r>
              <a:rPr lang="en-US" altLang="ja-JP" dirty="0"/>
              <a:t>LK (Little Kernel) is a tiny operating system suited for small embedded devices, bootloaders, and other environments where OS primitives like threads, </a:t>
            </a:r>
            <a:r>
              <a:rPr lang="en-US" altLang="ja-JP" dirty="0" err="1"/>
              <a:t>mutexes</a:t>
            </a:r>
            <a:r>
              <a:rPr lang="en-US" altLang="ja-JP" dirty="0"/>
              <a:t>, and timers are </a:t>
            </a:r>
            <a:r>
              <a:rPr lang="en-US" altLang="ja-JP" dirty="0" smtClean="0"/>
              <a:t>needed.</a:t>
            </a:r>
          </a:p>
          <a:p>
            <a:r>
              <a:rPr kumimoji="1" lang="en-US" altLang="ja-JP" dirty="0" smtClean="0"/>
              <a:t>LK</a:t>
            </a:r>
            <a:r>
              <a:rPr kumimoji="1" lang="zh-CN" altLang="en-US" dirty="0" smtClean="0"/>
              <a:t>在</a:t>
            </a:r>
            <a:r>
              <a:rPr kumimoji="1" lang="en-US" altLang="zh-CN" dirty="0" smtClean="0"/>
              <a:t>Qualcomm</a:t>
            </a:r>
            <a:r>
              <a:rPr kumimoji="1" lang="zh-CN" altLang="en-US" dirty="0" smtClean="0"/>
              <a:t>的</a:t>
            </a:r>
            <a:r>
              <a:rPr lang="en-US" altLang="ja-JP" dirty="0"/>
              <a:t>Snapdragon 410 </a:t>
            </a:r>
            <a:r>
              <a:rPr lang="en-US" altLang="ja-JP" dirty="0" smtClean="0"/>
              <a:t>processor</a:t>
            </a:r>
            <a:r>
              <a:rPr lang="zh-CN" altLang="en-US" smtClean="0"/>
              <a:t>被应用</a:t>
            </a:r>
            <a:endParaRPr kumimoji="1" lang="ja-JP" altLang="en-US" dirty="0"/>
          </a:p>
        </p:txBody>
      </p:sp>
      <p:sp>
        <p:nvSpPr>
          <p:cNvPr id="20" name="テキスト ボックス 19"/>
          <p:cNvSpPr txBox="1"/>
          <p:nvPr/>
        </p:nvSpPr>
        <p:spPr>
          <a:xfrm>
            <a:off x="14463464" y="-1515049"/>
            <a:ext cx="11719170" cy="923330"/>
          </a:xfrm>
          <a:prstGeom prst="rect">
            <a:avLst/>
          </a:prstGeom>
          <a:noFill/>
        </p:spPr>
        <p:txBody>
          <a:bodyPr wrap="none" rtlCol="0">
            <a:spAutoFit/>
          </a:bodyPr>
          <a:lstStyle/>
          <a:p>
            <a:r>
              <a:rPr kumimoji="1" lang="en-US" altLang="zh-CN" dirty="0" err="1" smtClean="0"/>
              <a:t>eFuse</a:t>
            </a:r>
            <a:r>
              <a:rPr lang="zh-CN" altLang="en-US" dirty="0" smtClean="0"/>
              <a:t>是</a:t>
            </a:r>
            <a:r>
              <a:rPr lang="en-US" altLang="zh-CN" dirty="0" smtClean="0"/>
              <a:t>non-software-accessible</a:t>
            </a:r>
            <a:r>
              <a:rPr lang="zh-CN" altLang="en-US" dirty="0" smtClean="0"/>
              <a:t>的</a:t>
            </a:r>
            <a:endParaRPr lang="en-US" altLang="zh-CN" dirty="0" smtClean="0"/>
          </a:p>
          <a:p>
            <a:r>
              <a:rPr kumimoji="1" lang="en-US" altLang="zh-CN" dirty="0" err="1" smtClean="0"/>
              <a:t>eFuse</a:t>
            </a:r>
            <a:r>
              <a:rPr kumimoji="1" lang="zh-CN" altLang="en-US" dirty="0" smtClean="0"/>
              <a:t>中有存储</a:t>
            </a:r>
            <a:r>
              <a:rPr kumimoji="1" lang="en-US" altLang="zh-CN" dirty="0" smtClean="0"/>
              <a:t>hash</a:t>
            </a:r>
            <a:r>
              <a:rPr kumimoji="1" lang="zh-CN" altLang="en-US" dirty="0" smtClean="0"/>
              <a:t>值的部分</a:t>
            </a:r>
            <a:r>
              <a:rPr kumimoji="1" lang="en-US" altLang="zh-CN" dirty="0" smtClean="0"/>
              <a:t>(</a:t>
            </a:r>
            <a:r>
              <a:rPr kumimoji="1" lang="zh-CN" altLang="en-US" dirty="0" smtClean="0"/>
              <a:t>似乎叫</a:t>
            </a:r>
            <a:r>
              <a:rPr kumimoji="1" lang="en-US" altLang="zh-CN" dirty="0" err="1" smtClean="0"/>
              <a:t>efuse</a:t>
            </a:r>
            <a:r>
              <a:rPr kumimoji="1" lang="en-US" altLang="zh-CN" dirty="0" smtClean="0"/>
              <a:t> BLOCK2)</a:t>
            </a:r>
            <a:r>
              <a:rPr kumimoji="1" lang="zh-CN" altLang="en-US" dirty="0" smtClean="0"/>
              <a:t>，还有一个</a:t>
            </a:r>
            <a:r>
              <a:rPr kumimoji="1" lang="en-US" altLang="zh-CN" dirty="0" smtClean="0"/>
              <a:t>single bit(</a:t>
            </a:r>
            <a:r>
              <a:rPr kumimoji="1" lang="zh-CN" altLang="en-US" dirty="0" smtClean="0"/>
              <a:t>似乎叫</a:t>
            </a:r>
            <a:r>
              <a:rPr lang="en-US" altLang="ja-JP" dirty="0"/>
              <a:t>ABS_DONE_0</a:t>
            </a:r>
            <a:r>
              <a:rPr kumimoji="1" lang="en-US" altLang="zh-CN" dirty="0" smtClean="0"/>
              <a:t>)</a:t>
            </a:r>
            <a:r>
              <a:rPr kumimoji="1" lang="zh-CN" altLang="en-US" dirty="0" smtClean="0"/>
              <a:t>代表这个</a:t>
            </a:r>
            <a:r>
              <a:rPr kumimoji="1" lang="en-US" altLang="zh-CN" dirty="0" smtClean="0"/>
              <a:t>fuse</a:t>
            </a:r>
            <a:r>
              <a:rPr kumimoji="1" lang="zh-CN" altLang="en-US" dirty="0" smtClean="0"/>
              <a:t>是否</a:t>
            </a:r>
            <a:r>
              <a:rPr kumimoji="1" lang="en-US" altLang="zh-CN" dirty="0" smtClean="0"/>
              <a:t>burned</a:t>
            </a:r>
          </a:p>
          <a:p>
            <a:r>
              <a:rPr kumimoji="1" lang="zh-CN" altLang="en-US" dirty="0" smtClean="0"/>
              <a:t>关于</a:t>
            </a:r>
            <a:r>
              <a:rPr kumimoji="1" lang="en-US" altLang="zh-CN" dirty="0" err="1" smtClean="0"/>
              <a:t>efuse</a:t>
            </a:r>
            <a:r>
              <a:rPr kumimoji="1" lang="zh-CN" altLang="en-US" dirty="0" smtClean="0"/>
              <a:t>到底在哪，我的理解是在</a:t>
            </a:r>
            <a:r>
              <a:rPr kumimoji="1" lang="en-US" altLang="zh-CN" dirty="0" err="1" smtClean="0"/>
              <a:t>SoC</a:t>
            </a:r>
            <a:r>
              <a:rPr kumimoji="1" lang="en-US" altLang="zh-CN" dirty="0" smtClean="0"/>
              <a:t> chip</a:t>
            </a:r>
            <a:r>
              <a:rPr kumimoji="1" lang="zh-CN" altLang="en-US" dirty="0" smtClean="0"/>
              <a:t>中</a:t>
            </a:r>
            <a:r>
              <a:rPr kumimoji="1" lang="en-US" altLang="zh-CN" dirty="0" smtClean="0"/>
              <a:t>(</a:t>
            </a:r>
            <a:r>
              <a:rPr kumimoji="1" lang="zh-CN" altLang="en-US" dirty="0" smtClean="0"/>
              <a:t>注意不是在</a:t>
            </a:r>
            <a:r>
              <a:rPr kumimoji="1" lang="en-US" altLang="zh-CN" dirty="0" smtClean="0"/>
              <a:t>CPU</a:t>
            </a:r>
            <a:r>
              <a:rPr kumimoji="1" lang="zh-CN" altLang="en-US" dirty="0" smtClean="0"/>
              <a:t>中</a:t>
            </a:r>
            <a:r>
              <a:rPr kumimoji="1" lang="en-US" altLang="zh-CN" dirty="0" smtClean="0"/>
              <a:t>)</a:t>
            </a:r>
            <a:r>
              <a:rPr kumimoji="1" lang="zh-CN" altLang="en-US" dirty="0" smtClean="0"/>
              <a:t>，</a:t>
            </a:r>
            <a:r>
              <a:rPr kumimoji="1" lang="en-US" altLang="zh-CN" dirty="0" err="1" smtClean="0"/>
              <a:t>SoC</a:t>
            </a:r>
            <a:r>
              <a:rPr kumimoji="1" lang="en-US" altLang="zh-CN" dirty="0" smtClean="0"/>
              <a:t> vendor</a:t>
            </a:r>
            <a:r>
              <a:rPr kumimoji="1" lang="zh-CN" altLang="en-US" dirty="0" smtClean="0"/>
              <a:t>设计具体在</a:t>
            </a:r>
            <a:r>
              <a:rPr kumimoji="1" lang="en-US" altLang="zh-CN" dirty="0" smtClean="0"/>
              <a:t>chip</a:t>
            </a:r>
            <a:r>
              <a:rPr kumimoji="1" lang="zh-CN" altLang="en-US" smtClean="0"/>
              <a:t>的哪</a:t>
            </a:r>
            <a:endParaRPr kumimoji="1" lang="en-US" altLang="zh-CN" dirty="0" smtClean="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a16="http://schemas.microsoft.com/office/drawing/2014/main" xmlns=""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1691680"/>
            <a:ext cx="6857999" cy="7294305"/>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r>
              <a:rPr kumimoji="1" lang="en-US" altLang="ja-JP" dirty="0" smtClean="0"/>
              <a:t>.</a:t>
            </a:r>
          </a:p>
          <a:p>
            <a:endParaRPr lang="en-US" altLang="ja-JP" dirty="0"/>
          </a:p>
          <a:p>
            <a:r>
              <a:rPr kumimoji="1" lang="en-US" altLang="ja-JP" b="1" dirty="0" smtClean="0">
                <a:solidFill>
                  <a:srgbClr val="FF0000"/>
                </a:solidFill>
              </a:rPr>
              <a:t>TRNG</a:t>
            </a:r>
            <a:r>
              <a:rPr kumimoji="1" lang="en-US" altLang="ja-JP" dirty="0" smtClean="0">
                <a:solidFill>
                  <a:srgbClr val="FF0000"/>
                </a:solidFill>
              </a:rPr>
              <a:t> </a:t>
            </a:r>
            <a:r>
              <a:rPr kumimoji="1" lang="en-US" altLang="ja-JP" dirty="0" smtClean="0"/>
              <a:t>(</a:t>
            </a:r>
            <a:r>
              <a:rPr lang="en-US" altLang="ja-JP" b="1" dirty="0"/>
              <a:t>true random number </a:t>
            </a:r>
            <a:r>
              <a:rPr lang="en-US" altLang="ja-JP" b="1" dirty="0" smtClean="0"/>
              <a:t>generator</a:t>
            </a:r>
            <a:r>
              <a:rPr lang="en-US" altLang="ja-JP" dirty="0" smtClean="0"/>
              <a:t>, also called </a:t>
            </a:r>
            <a:r>
              <a:rPr lang="en-US" altLang="ja-JP" b="1" dirty="0" smtClean="0"/>
              <a:t>hardware random number generator</a:t>
            </a:r>
            <a:r>
              <a:rPr kumimoji="1" lang="en-US" altLang="ja-JP" dirty="0" smtClean="0"/>
              <a:t>)</a:t>
            </a:r>
          </a:p>
          <a:p>
            <a:r>
              <a:rPr lang="en-US" altLang="ja-JP" dirty="0" smtClean="0"/>
              <a:t>RNG</a:t>
            </a:r>
            <a:r>
              <a:rPr lang="zh-CN" altLang="en-US" dirty="0" smtClean="0"/>
              <a:t>的各种基准似乎最开始是一个德国组织</a:t>
            </a:r>
            <a:r>
              <a:rPr lang="en-US" altLang="zh-CN" dirty="0" smtClean="0"/>
              <a:t>(BSI)</a:t>
            </a:r>
            <a:r>
              <a:rPr lang="zh-CN" altLang="en-US" dirty="0"/>
              <a:t>定义</a:t>
            </a:r>
            <a:r>
              <a:rPr lang="zh-CN" altLang="en-US" dirty="0" smtClean="0"/>
              <a:t>的，其中</a:t>
            </a:r>
            <a:r>
              <a:rPr lang="en-US" altLang="zh-CN" dirty="0" smtClean="0"/>
              <a:t>AIS-31</a:t>
            </a:r>
            <a:r>
              <a:rPr lang="zh-CN" altLang="en-US" dirty="0" smtClean="0"/>
              <a:t>定义了</a:t>
            </a:r>
            <a:r>
              <a:rPr lang="en-US" altLang="zh-CN" dirty="0" smtClean="0"/>
              <a:t>TRNG</a:t>
            </a:r>
            <a:r>
              <a:rPr lang="zh-CN" altLang="en-US" dirty="0" smtClean="0"/>
              <a:t>的基准</a:t>
            </a:r>
            <a:r>
              <a:rPr lang="en-US" altLang="zh-CN" dirty="0" smtClean="0"/>
              <a:t>, AIS-20</a:t>
            </a:r>
            <a:r>
              <a:rPr lang="zh-CN" altLang="en-US" dirty="0" smtClean="0"/>
              <a:t>定义伪随机数</a:t>
            </a:r>
            <a:endParaRPr lang="en-US" altLang="zh-CN" dirty="0" smtClean="0"/>
          </a:p>
          <a:p>
            <a:pPr marL="285750" indent="-285750">
              <a:buFont typeface="Arial" panose="020B0604020202020204" pitchFamily="34" charset="0"/>
              <a:buChar char="•"/>
            </a:pPr>
            <a:r>
              <a:rPr lang="en-US" altLang="ja-JP" dirty="0"/>
              <a:t>AIS20, Functionality classes and evaluation methodology for </a:t>
            </a:r>
            <a:r>
              <a:rPr lang="en-US" altLang="ja-JP" b="1" dirty="0">
                <a:solidFill>
                  <a:srgbClr val="FF0000"/>
                </a:solidFill>
              </a:rPr>
              <a:t>deterministic</a:t>
            </a:r>
            <a:r>
              <a:rPr lang="en-US" altLang="ja-JP" dirty="0">
                <a:solidFill>
                  <a:srgbClr val="FF0000"/>
                </a:solidFill>
              </a:rPr>
              <a:t> </a:t>
            </a:r>
            <a:r>
              <a:rPr lang="en-US" altLang="ja-JP" dirty="0"/>
              <a:t>random number </a:t>
            </a:r>
            <a:r>
              <a:rPr lang="en-US" altLang="ja-JP" dirty="0" smtClean="0"/>
              <a:t>generators, </a:t>
            </a:r>
            <a:r>
              <a:rPr lang="zh-CN" altLang="en-US" b="1" dirty="0" smtClean="0">
                <a:solidFill>
                  <a:srgbClr val="FF0000"/>
                </a:solidFill>
              </a:rPr>
              <a:t>伪</a:t>
            </a:r>
            <a:r>
              <a:rPr lang="zh-CN" altLang="en-US" dirty="0" smtClean="0"/>
              <a:t>随机数的定义</a:t>
            </a:r>
            <a:endParaRPr lang="en-US" altLang="ja-JP" dirty="0" smtClean="0"/>
          </a:p>
          <a:p>
            <a:pPr marL="285750" indent="-285750">
              <a:buFont typeface="Arial" panose="020B0604020202020204" pitchFamily="34" charset="0"/>
              <a:buChar char="•"/>
            </a:pPr>
            <a:r>
              <a:rPr lang="en-US" altLang="ja-JP" dirty="0"/>
              <a:t>AIS31, Functionality classes and evaluation methodology for </a:t>
            </a:r>
            <a:r>
              <a:rPr lang="en-US" altLang="ja-JP" b="1" dirty="0"/>
              <a:t>true</a:t>
            </a:r>
            <a:r>
              <a:rPr lang="en-US" altLang="ja-JP" dirty="0"/>
              <a:t> (physical) random number </a:t>
            </a:r>
            <a:r>
              <a:rPr lang="en-US" altLang="ja-JP" dirty="0" smtClean="0"/>
              <a:t>generators, (</a:t>
            </a:r>
            <a:r>
              <a:rPr lang="zh-CN" altLang="en-US" dirty="0" smtClean="0"/>
              <a:t>一部分定义似乎是从</a:t>
            </a:r>
            <a:r>
              <a:rPr lang="en-US" altLang="zh-CN" dirty="0" smtClean="0"/>
              <a:t>FIPS140-1</a:t>
            </a:r>
            <a:r>
              <a:rPr lang="zh-CN" altLang="en-US" dirty="0" smtClean="0"/>
              <a:t>继承过来的</a:t>
            </a:r>
            <a:r>
              <a:rPr lang="en-US" altLang="ja-JP" dirty="0" smtClean="0"/>
              <a:t>)</a:t>
            </a:r>
            <a:endParaRPr lang="en-US" altLang="zh-CN" dirty="0" smtClean="0"/>
          </a:p>
          <a:p>
            <a:r>
              <a:rPr kumimoji="1" lang="zh-CN" altLang="en-US" dirty="0"/>
              <a:t>然</a:t>
            </a:r>
            <a:r>
              <a:rPr kumimoji="1" lang="zh-CN" altLang="en-US" dirty="0" smtClean="0"/>
              <a:t>后</a:t>
            </a:r>
            <a:r>
              <a:rPr kumimoji="1" lang="en-US" altLang="zh-CN" dirty="0" smtClean="0"/>
              <a:t>ISO/IEC18031</a:t>
            </a:r>
            <a:r>
              <a:rPr kumimoji="1" lang="zh-CN" altLang="en-US" dirty="0" smtClean="0"/>
              <a:t>是综合了</a:t>
            </a:r>
            <a:r>
              <a:rPr kumimoji="1" lang="en-US" altLang="zh-CN" dirty="0" smtClean="0"/>
              <a:t>BSI</a:t>
            </a:r>
            <a:r>
              <a:rPr kumimoji="1" lang="zh-CN" altLang="en-US" dirty="0" smtClean="0"/>
              <a:t>的定义的新定义</a:t>
            </a:r>
            <a:endParaRPr kumimoji="1" lang="ja-JP" altLang="en-US" dirty="0"/>
          </a:p>
        </p:txBody>
      </p:sp>
      <p:sp>
        <p:nvSpPr>
          <p:cNvPr id="5" name="下矢印 4"/>
          <p:cNvSpPr/>
          <p:nvPr/>
        </p:nvSpPr>
        <p:spPr>
          <a:xfrm>
            <a:off x="908720" y="886818"/>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
        <p:nvSpPr>
          <p:cNvPr id="9" name="テキスト ボックス 8"/>
          <p:cNvSpPr txBox="1"/>
          <p:nvPr/>
        </p:nvSpPr>
        <p:spPr>
          <a:xfrm>
            <a:off x="-6891623" y="6817901"/>
            <a:ext cx="6892096" cy="1754326"/>
          </a:xfrm>
          <a:prstGeom prst="rect">
            <a:avLst/>
          </a:prstGeom>
          <a:noFill/>
        </p:spPr>
        <p:txBody>
          <a:bodyPr wrap="square" rtlCol="0">
            <a:spAutoFit/>
          </a:bodyPr>
          <a:lstStyle/>
          <a:p>
            <a:r>
              <a:rPr kumimoji="1" lang="en-US" altLang="ja-JP" b="1" dirty="0" smtClean="0">
                <a:solidFill>
                  <a:srgbClr val="FF0000"/>
                </a:solidFill>
              </a:rPr>
              <a:t>FIPS</a:t>
            </a:r>
            <a:r>
              <a:rPr kumimoji="1" lang="en-US" altLang="ja-JP" dirty="0" smtClean="0">
                <a:solidFill>
                  <a:srgbClr val="FF0000"/>
                </a:solidFill>
              </a:rPr>
              <a:t> </a:t>
            </a:r>
            <a:r>
              <a:rPr kumimoji="1" lang="en-US" altLang="ja-JP" dirty="0" smtClean="0"/>
              <a:t>(</a:t>
            </a:r>
            <a:r>
              <a:rPr lang="en-US" altLang="ja-JP" dirty="0"/>
              <a:t>Federal Information Processing Standard</a:t>
            </a:r>
            <a:r>
              <a:rPr kumimoji="1" lang="en-US" altLang="ja-JP" dirty="0" smtClean="0"/>
              <a:t>) </a:t>
            </a:r>
            <a:r>
              <a:rPr lang="en-US" altLang="ja-JP" dirty="0"/>
              <a:t>is a U.S. government computer security standard used to approve cryptographic modules. </a:t>
            </a:r>
            <a:endParaRPr lang="en-US" altLang="ja-JP" dirty="0" smtClean="0"/>
          </a:p>
          <a:p>
            <a:r>
              <a:rPr lang="en-US" altLang="ja-JP" dirty="0" smtClean="0"/>
              <a:t>FIPS</a:t>
            </a:r>
            <a:r>
              <a:rPr lang="zh-CN" altLang="en-US" dirty="0" smtClean="0"/>
              <a:t>有各种版本</a:t>
            </a:r>
            <a:r>
              <a:rPr lang="en-US" altLang="zh-CN" dirty="0" smtClean="0"/>
              <a:t>(186, 140-2, 140-3</a:t>
            </a:r>
            <a:r>
              <a:rPr lang="zh-CN" altLang="en-US" dirty="0" smtClean="0"/>
              <a:t>等</a:t>
            </a:r>
            <a:r>
              <a:rPr lang="en-US" altLang="zh-CN" dirty="0" smtClean="0"/>
              <a:t>)</a:t>
            </a:r>
            <a:r>
              <a:rPr lang="zh-CN" altLang="en-US" dirty="0" smtClean="0"/>
              <a:t>，比如对 </a:t>
            </a:r>
            <a:r>
              <a:rPr lang="en-US" altLang="zh-CN" dirty="0" smtClean="0"/>
              <a:t>random number generator</a:t>
            </a:r>
            <a:r>
              <a:rPr lang="zh-CN" altLang="en-US" dirty="0" smtClean="0"/>
              <a:t>的，对</a:t>
            </a:r>
            <a:r>
              <a:rPr lang="en-US" altLang="zh-CN" dirty="0" smtClean="0"/>
              <a:t>digital signature standard</a:t>
            </a:r>
            <a:r>
              <a:rPr lang="zh-CN" altLang="en-US" dirty="0" smtClean="0"/>
              <a:t>的等</a:t>
            </a:r>
            <a:endParaRPr lang="en-US" altLang="ja-JP" dirty="0" smtClean="0"/>
          </a:p>
          <a:p>
            <a:r>
              <a:rPr lang="zh-CN" altLang="en-US" dirty="0"/>
              <a:t>经</a:t>
            </a:r>
            <a:r>
              <a:rPr lang="zh-CN" altLang="en-US" dirty="0" smtClean="0"/>
              <a:t>常会在</a:t>
            </a:r>
            <a:r>
              <a:rPr lang="en-US" altLang="zh-CN" dirty="0" smtClean="0"/>
              <a:t>OEM requirement</a:t>
            </a:r>
            <a:r>
              <a:rPr lang="zh-CN" altLang="en-US" dirty="0"/>
              <a:t>对</a:t>
            </a:r>
            <a:r>
              <a:rPr lang="en-US" altLang="zh-CN" dirty="0" err="1" smtClean="0"/>
              <a:t>CryptoEngine</a:t>
            </a:r>
            <a:r>
              <a:rPr lang="zh-CN" altLang="en-US" dirty="0" smtClean="0"/>
              <a:t>的要求中出现</a:t>
            </a:r>
            <a:endParaRPr lang="en-US" altLang="zh-CN" dirty="0" smtClean="0"/>
          </a:p>
          <a:p>
            <a:r>
              <a:rPr kumimoji="1" lang="en-US" altLang="zh-CN" dirty="0" smtClean="0"/>
              <a:t>FIPS</a:t>
            </a:r>
            <a:r>
              <a:rPr kumimoji="1" lang="zh-CN" altLang="en-US" dirty="0" smtClean="0"/>
              <a:t>也定义了几个</a:t>
            </a:r>
            <a:r>
              <a:rPr kumimoji="1" lang="en-US" altLang="zh-CN" dirty="0" smtClean="0"/>
              <a:t>security level, 1~4, 4</a:t>
            </a:r>
            <a:r>
              <a:rPr kumimoji="1" lang="zh-CN" altLang="en-US" dirty="0" smtClean="0"/>
              <a:t>最高</a:t>
            </a:r>
            <a:endParaRPr kumimoji="1" lang="ja-JP" altLang="en-US" dirty="0"/>
          </a:p>
        </p:txBody>
      </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
        <p:nvSpPr>
          <p:cNvPr id="6" name="正方形/長方形 5"/>
          <p:cNvSpPr/>
          <p:nvPr/>
        </p:nvSpPr>
        <p:spPr>
          <a:xfrm>
            <a:off x="6957392" y="92332"/>
            <a:ext cx="3429000" cy="923330"/>
          </a:xfrm>
          <a:prstGeom prst="rect">
            <a:avLst/>
          </a:prstGeom>
        </p:spPr>
        <p:txBody>
          <a:bodyPr>
            <a:spAutoFit/>
          </a:bodyPr>
          <a:lstStyle/>
          <a:p>
            <a:r>
              <a:rPr lang="en-US" altLang="ja-JP" dirty="0"/>
              <a:t>In cryptography, X.509 is a standard that </a:t>
            </a:r>
            <a:r>
              <a:rPr lang="en-US" altLang="ja-JP" dirty="0">
                <a:solidFill>
                  <a:srgbClr val="FF0000"/>
                </a:solidFill>
              </a:rPr>
              <a:t>defines the </a:t>
            </a:r>
            <a:r>
              <a:rPr lang="en-US" altLang="ja-JP" b="1" dirty="0">
                <a:solidFill>
                  <a:srgbClr val="FF0000"/>
                </a:solidFill>
              </a:rPr>
              <a:t>format</a:t>
            </a:r>
            <a:r>
              <a:rPr lang="en-US" altLang="ja-JP" dirty="0">
                <a:solidFill>
                  <a:srgbClr val="FF0000"/>
                </a:solidFill>
              </a:rPr>
              <a:t> of public key certificates</a:t>
            </a:r>
            <a:r>
              <a:rPr lang="en-US" altLang="ja-JP" dirty="0"/>
              <a:t>.</a:t>
            </a:r>
            <a:endParaRPr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pic>
        <p:nvPicPr>
          <p:cNvPr id="5" name="Picture 4" descr="A close up of text on a white background&#10;&#10;Description generated with very high confidence">
            <a:extLst>
              <a:ext uri="{FF2B5EF4-FFF2-40B4-BE49-F238E27FC236}">
                <a16:creationId xmlns:a16="http://schemas.microsoft.com/office/drawing/2014/main" xmlns="" id="{FFDA09F2-35BD-4225-8BDE-CDCD82A564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9392" y="-3276872"/>
            <a:ext cx="4697760" cy="2431478"/>
          </a:xfrm>
          <a:prstGeom prst="rect">
            <a:avLst/>
          </a:prstGeom>
        </p:spPr>
      </p:pic>
      <p:sp>
        <p:nvSpPr>
          <p:cNvPr id="6" name="TextBox 5">
            <a:extLst>
              <a:ext uri="{FF2B5EF4-FFF2-40B4-BE49-F238E27FC236}">
                <a16:creationId xmlns:a16="http://schemas.microsoft.com/office/drawing/2014/main" xmlns="" id="{91B5E610-032B-421B-A58F-029872BA99B5}"/>
              </a:ext>
            </a:extLst>
          </p:cNvPr>
          <p:cNvSpPr txBox="1"/>
          <p:nvPr/>
        </p:nvSpPr>
        <p:spPr>
          <a:xfrm>
            <a:off x="4725144" y="-3132856"/>
            <a:ext cx="8441350" cy="584775"/>
          </a:xfrm>
          <a:prstGeom prst="rect">
            <a:avLst/>
          </a:prstGeom>
          <a:noFill/>
        </p:spPr>
        <p:txBody>
          <a:bodyPr wrap="none" rtlCol="0">
            <a:spAutoFit/>
          </a:bodyPr>
          <a:lstStyle/>
          <a:p>
            <a:r>
              <a:rPr lang="zh-CN" altLang="en-US" sz="1600" dirty="0"/>
              <a:t>左图应该是</a:t>
            </a:r>
            <a:r>
              <a:rPr lang="en-US" altLang="zh-CN" sz="1600" dirty="0" err="1"/>
              <a:t>SELinux</a:t>
            </a:r>
            <a:r>
              <a:rPr lang="zh-CN" altLang="en-US" sz="1600" dirty="0"/>
              <a:t>等</a:t>
            </a:r>
            <a:r>
              <a:rPr lang="en-US" altLang="zh-CN" sz="1600" dirty="0"/>
              <a:t>MAC</a:t>
            </a:r>
            <a:r>
              <a:rPr lang="zh-CN" altLang="en-US" sz="1600" dirty="0"/>
              <a:t>的</a:t>
            </a:r>
            <a:r>
              <a:rPr lang="en-US" altLang="zh-CN" sz="1600" dirty="0"/>
              <a:t>ACL</a:t>
            </a:r>
            <a:r>
              <a:rPr lang="zh-CN" altLang="en-US" sz="1600" dirty="0"/>
              <a:t>实装方法</a:t>
            </a:r>
            <a:endParaRPr lang="en-US" altLang="zh-CN" sz="1600" dirty="0"/>
          </a:p>
          <a:p>
            <a:r>
              <a:rPr lang="en-US" altLang="zh-CN" sz="1600" dirty="0"/>
              <a:t>ACL</a:t>
            </a:r>
            <a:r>
              <a:rPr lang="zh-CN" altLang="en-US" sz="1600" dirty="0"/>
              <a:t>应该是</a:t>
            </a:r>
            <a:r>
              <a:rPr lang="en-US" altLang="zh-CN" sz="1600" dirty="0"/>
              <a:t>kernel</a:t>
            </a:r>
            <a:r>
              <a:rPr lang="zh-CN" altLang="en-US" sz="1600" dirty="0"/>
              <a:t>模块，但是</a:t>
            </a:r>
            <a:r>
              <a:rPr lang="en-US" altLang="zh-CN" sz="1600" dirty="0"/>
              <a:t>kernel</a:t>
            </a:r>
            <a:r>
              <a:rPr lang="zh-CN" altLang="en-US" sz="1600" dirty="0"/>
              <a:t>到底哪个部分在</a:t>
            </a:r>
            <a:r>
              <a:rPr lang="en-US" altLang="zh-CN" sz="1600" dirty="0"/>
              <a:t>check</a:t>
            </a:r>
            <a:r>
              <a:rPr lang="zh-CN" altLang="en-US" sz="1600" dirty="0"/>
              <a:t>某个</a:t>
            </a:r>
            <a:r>
              <a:rPr lang="en-US" altLang="zh-CN" sz="1600" dirty="0"/>
              <a:t>process</a:t>
            </a:r>
            <a:r>
              <a:rPr lang="zh-CN" altLang="en-US" sz="1600" dirty="0"/>
              <a:t>又无权限打开某个</a:t>
            </a:r>
            <a:r>
              <a:rPr lang="en-US" altLang="zh-CN" sz="1600" dirty="0"/>
              <a:t>file</a:t>
            </a:r>
            <a:r>
              <a:rPr lang="zh-CN" altLang="en-US" sz="1600"/>
              <a:t>的？</a:t>
            </a:r>
            <a:endParaRPr lang="en-US" altLang="zh-CN" sz="1600" dirty="0"/>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175927"/>
            <a:ext cx="6858000" cy="1754326"/>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smtClean="0"/>
              <a:t>.</a:t>
            </a:r>
          </a:p>
          <a:p>
            <a:r>
              <a:rPr lang="en-US" altLang="zh-CN" dirty="0" err="1" smtClean="0"/>
              <a:t>e</a:t>
            </a:r>
            <a:r>
              <a:rPr lang="en-US" altLang="ja-JP" dirty="0" err="1" smtClean="0"/>
              <a:t>fuse</a:t>
            </a:r>
            <a:r>
              <a:rPr lang="zh-CN" altLang="en-US" dirty="0" smtClean="0"/>
              <a:t>常被作为</a:t>
            </a:r>
            <a:r>
              <a:rPr lang="en-US" altLang="zh-CN" dirty="0" smtClean="0"/>
              <a:t>secure boot</a:t>
            </a:r>
            <a:r>
              <a:rPr lang="zh-CN" altLang="en-US" dirty="0" smtClean="0"/>
              <a:t>的</a:t>
            </a:r>
            <a:r>
              <a:rPr lang="en-US" altLang="zh-CN" dirty="0" smtClean="0"/>
              <a:t>root of trust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
        <p:nvSpPr>
          <p:cNvPr id="3" name="Rectangle 2">
            <a:extLst>
              <a:ext uri="{FF2B5EF4-FFF2-40B4-BE49-F238E27FC236}">
                <a16:creationId xmlns:a16="http://schemas.microsoft.com/office/drawing/2014/main" xmlns="" id="{95540B09-4786-4F32-8283-FEA2F7ECC172}"/>
              </a:ext>
            </a:extLst>
          </p:cNvPr>
          <p:cNvSpPr/>
          <p:nvPr/>
        </p:nvSpPr>
        <p:spPr>
          <a:xfrm>
            <a:off x="-171400" y="-3852936"/>
            <a:ext cx="7488832" cy="3416320"/>
          </a:xfrm>
          <a:prstGeom prst="rect">
            <a:avLst/>
          </a:prstGeom>
        </p:spPr>
        <p:txBody>
          <a:bodyPr wrap="square">
            <a:spAutoFit/>
          </a:bodyPr>
          <a:lstStyle/>
          <a:p>
            <a:r>
              <a:rPr lang="zh-CN" altLang="en-US" dirty="0"/>
              <a:t>列举</a:t>
            </a:r>
            <a:r>
              <a:rPr lang="en-US" dirty="0"/>
              <a:t>of </a:t>
            </a:r>
            <a:r>
              <a:rPr lang="en-US" b="1" dirty="0">
                <a:solidFill>
                  <a:srgbClr val="FF0000"/>
                </a:solidFill>
              </a:rPr>
              <a:t>DoS attacks</a:t>
            </a:r>
            <a:r>
              <a:rPr lang="en-US" dirty="0"/>
              <a:t>:</a:t>
            </a:r>
          </a:p>
          <a:p>
            <a:pPr marL="421105" indent="-421105">
              <a:buSzPct val="75000"/>
              <a:buChar char="•"/>
            </a:pPr>
            <a:r>
              <a:rPr lang="en-US" dirty="0" err="1"/>
              <a:t>smurf</a:t>
            </a:r>
            <a:endParaRPr lang="en-US" dirty="0"/>
          </a:p>
          <a:p>
            <a:pPr marL="865605" lvl="1" indent="-421105">
              <a:buSzPct val="75000"/>
              <a:buChar char="•"/>
            </a:pPr>
            <a:r>
              <a:rPr lang="ja-JP" altLang="en-US" dirty="0"/>
              <a:t>将</a:t>
            </a:r>
            <a:r>
              <a:rPr lang="en-US" dirty="0"/>
              <a:t>source</a:t>
            </a:r>
            <a:r>
              <a:rPr lang="ja-JP" altLang="en-US" dirty="0"/>
              <a:t>地址</a:t>
            </a:r>
            <a:r>
              <a:rPr lang="en-US" dirty="0"/>
              <a:t>spoof</a:t>
            </a:r>
            <a:r>
              <a:rPr lang="ja-JP" altLang="en-US" dirty="0"/>
              <a:t>成</a:t>
            </a:r>
            <a:r>
              <a:rPr lang="en-US" dirty="0" err="1"/>
              <a:t>targetMachine</a:t>
            </a:r>
            <a:r>
              <a:rPr lang="ja-JP" altLang="en-US" dirty="0"/>
              <a:t>的</a:t>
            </a:r>
            <a:r>
              <a:rPr lang="en-US" dirty="0"/>
              <a:t>IP，</a:t>
            </a:r>
            <a:r>
              <a:rPr lang="ja-JP" altLang="en-US" dirty="0"/>
              <a:t>并送</a:t>
            </a:r>
            <a:r>
              <a:rPr lang="en-US" dirty="0"/>
              <a:t>ICMP echo request</a:t>
            </a:r>
          </a:p>
          <a:p>
            <a:pPr marL="421105" indent="-421105">
              <a:buSzPct val="75000"/>
              <a:buChar char="•"/>
            </a:pPr>
            <a:r>
              <a:rPr lang="en-US" dirty="0"/>
              <a:t>ICMP flood</a:t>
            </a:r>
          </a:p>
          <a:p>
            <a:pPr marL="865605" lvl="1" indent="-421105">
              <a:buSzPct val="75000"/>
              <a:buChar char="•"/>
            </a:pPr>
            <a:r>
              <a:rPr lang="en-US" dirty="0"/>
              <a:t>hping3 -l -flood -a </a:t>
            </a:r>
            <a:r>
              <a:rPr lang="en-US" dirty="0" err="1"/>
              <a:t>IPAddress</a:t>
            </a:r>
            <a:endParaRPr lang="en-US" dirty="0"/>
          </a:p>
          <a:p>
            <a:pPr marL="421105" indent="-421105">
              <a:buSzPct val="75000"/>
              <a:buChar char="•"/>
            </a:pPr>
            <a:r>
              <a:rPr lang="en-US" dirty="0"/>
              <a:t>ping flood</a:t>
            </a:r>
          </a:p>
          <a:p>
            <a:pPr marL="421105" indent="-421105">
              <a:buSzPct val="75000"/>
              <a:buChar char="•"/>
            </a:pPr>
            <a:r>
              <a:rPr lang="en-US" dirty="0"/>
              <a:t>teardrop</a:t>
            </a:r>
          </a:p>
          <a:p>
            <a:pPr marL="865605" lvl="1" indent="-421105">
              <a:buSzPct val="75000"/>
              <a:buChar char="•"/>
            </a:pPr>
            <a:r>
              <a:rPr lang="en-US" dirty="0"/>
              <a:t>attacker send custom-crafted fragmented packets</a:t>
            </a:r>
          </a:p>
          <a:p>
            <a:pPr marL="421105" indent="-421105">
              <a:buSzPct val="75000"/>
              <a:buChar char="•"/>
            </a:pPr>
            <a:r>
              <a:rPr lang="en-US" dirty="0" err="1"/>
              <a:t>fraggle</a:t>
            </a:r>
            <a:endParaRPr lang="en-US" dirty="0"/>
          </a:p>
          <a:p>
            <a:pPr marL="865605" lvl="1" indent="-421105">
              <a:buSzPct val="75000"/>
              <a:buChar char="•"/>
            </a:pPr>
            <a:r>
              <a:rPr lang="ja-JP" altLang="en-US" dirty="0"/>
              <a:t>类似</a:t>
            </a:r>
            <a:r>
              <a:rPr lang="en-US" dirty="0" err="1"/>
              <a:t>smurf</a:t>
            </a:r>
            <a:r>
              <a:rPr lang="en-US" dirty="0"/>
              <a:t>，</a:t>
            </a:r>
            <a:r>
              <a:rPr lang="ja-JP" altLang="en-US" dirty="0"/>
              <a:t>不同点是送</a:t>
            </a:r>
            <a:r>
              <a:rPr lang="en-US" dirty="0"/>
              <a:t>UDP echo request</a:t>
            </a:r>
          </a:p>
          <a:p>
            <a:pPr marL="421105" indent="-421105">
              <a:buSzPct val="75000"/>
              <a:buChar char="•"/>
            </a:pPr>
            <a:r>
              <a:rPr lang="en-US" dirty="0"/>
              <a:t>land</a:t>
            </a:r>
          </a:p>
          <a:p>
            <a:pPr marL="865605" lvl="1" indent="-421105">
              <a:buSzPct val="75000"/>
              <a:buChar char="•"/>
            </a:pPr>
            <a:r>
              <a:rPr lang="ja-JP" altLang="en-US" dirty="0"/>
              <a:t>送</a:t>
            </a:r>
            <a:r>
              <a:rPr lang="en-US" dirty="0"/>
              <a:t>request，</a:t>
            </a:r>
            <a:r>
              <a:rPr lang="ja-JP" altLang="en-US" dirty="0"/>
              <a:t>将</a:t>
            </a:r>
            <a:r>
              <a:rPr lang="en-US" dirty="0"/>
              <a:t>source</a:t>
            </a:r>
            <a:r>
              <a:rPr lang="ja-JP" altLang="en-US" dirty="0"/>
              <a:t>地址 </a:t>
            </a:r>
            <a:r>
              <a:rPr lang="en-US" dirty="0"/>
              <a:t>spoof</a:t>
            </a:r>
            <a:r>
              <a:rPr lang="ja-JP" altLang="en-US" dirty="0"/>
              <a:t>成</a:t>
            </a:r>
            <a:r>
              <a:rPr lang="en-US" dirty="0"/>
              <a:t>target machine</a:t>
            </a:r>
            <a:r>
              <a:rPr lang="ja-JP" altLang="en-US" dirty="0"/>
              <a:t>的地址</a:t>
            </a: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381890495"/>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b="1" dirty="0" smtClean="0">
                          <a:solidFill>
                            <a:schemeClr val="accent6">
                              <a:lumMod val="60000"/>
                              <a:lumOff val="40000"/>
                            </a:schemeClr>
                          </a:solidFill>
                        </a:rPr>
                        <a:t>AVB</a:t>
                      </a:r>
                      <a:r>
                        <a:rPr kumimoji="1" lang="en-US" altLang="ja-JP" b="1" dirty="0" smtClean="0">
                          <a:solidFill>
                            <a:srgbClr val="FF0000"/>
                          </a:solidFill>
                        </a:rPr>
                        <a:t> </a:t>
                      </a:r>
                      <a:r>
                        <a:rPr kumimoji="1" lang="en-US" altLang="ja-JP" dirty="0" smtClean="0"/>
                        <a:t>(</a:t>
                      </a:r>
                      <a:r>
                        <a:rPr kumimoji="1" lang="en-US" altLang="ja-JP" dirty="0"/>
                        <a:t>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
        <p:nvSpPr>
          <p:cNvPr id="6" name="テキスト ボックス 5"/>
          <p:cNvSpPr txBox="1"/>
          <p:nvPr/>
        </p:nvSpPr>
        <p:spPr>
          <a:xfrm>
            <a:off x="0" y="6012160"/>
            <a:ext cx="2799036" cy="369332"/>
          </a:xfrm>
          <a:prstGeom prst="rect">
            <a:avLst/>
          </a:prstGeom>
          <a:noFill/>
        </p:spPr>
        <p:txBody>
          <a:bodyPr wrap="none" rtlCol="0">
            <a:spAutoFit/>
          </a:bodyPr>
          <a:lstStyle/>
          <a:p>
            <a:r>
              <a:rPr kumimoji="1" lang="en-US" altLang="ja-JP" b="1" dirty="0" smtClean="0">
                <a:solidFill>
                  <a:srgbClr val="FF0000"/>
                </a:solidFill>
              </a:rPr>
              <a:t>DSP</a:t>
            </a:r>
            <a:r>
              <a:rPr kumimoji="1" lang="en-US" altLang="ja-JP" dirty="0" smtClean="0"/>
              <a:t>: digital signal processor</a:t>
            </a:r>
            <a:endParaRPr kumimoji="1" lang="ja-JP" altLang="en-US" dirty="0"/>
          </a:p>
        </p:txBody>
      </p:sp>
      <p:pic>
        <p:nvPicPr>
          <p:cNvPr id="19458" name="Picture 2" descr="https://upload.wikimedia.org/wikipedia/commons/thumb/b/bc/DSP_block_diagram.svg/410px-DSP_block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1" y="5815826"/>
            <a:ext cx="3905250" cy="762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テキスト ボックス 10"/>
          <p:cNvSpPr txBox="1"/>
          <p:nvPr/>
        </p:nvSpPr>
        <p:spPr>
          <a:xfrm>
            <a:off x="-17512" y="2555776"/>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17512" y="3635896"/>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
        <p:nvSpPr>
          <p:cNvPr id="18" name="Rectangle 17">
            <a:extLst>
              <a:ext uri="{FF2B5EF4-FFF2-40B4-BE49-F238E27FC236}">
                <a16:creationId xmlns:a16="http://schemas.microsoft.com/office/drawing/2014/main" xmlns="" id="{E1D0068C-6FB4-44BD-A406-4D7BCC752EE5}"/>
              </a:ext>
            </a:extLst>
          </p:cNvPr>
          <p:cNvSpPr/>
          <p:nvPr/>
        </p:nvSpPr>
        <p:spPr>
          <a:xfrm>
            <a:off x="-17512" y="0"/>
            <a:ext cx="6858000" cy="2031325"/>
          </a:xfrm>
          <a:prstGeom prst="rect">
            <a:avLst/>
          </a:prstGeom>
        </p:spPr>
        <p:txBody>
          <a:bodyPr wrap="square">
            <a:spAutoFit/>
          </a:bodyPr>
          <a:lstStyle/>
          <a:p>
            <a:r>
              <a:rPr lang="en-US" b="1" dirty="0">
                <a:solidFill>
                  <a:srgbClr val="FF0000"/>
                </a:solidFill>
              </a:rPr>
              <a:t>egress</a:t>
            </a:r>
            <a:r>
              <a:rPr lang="en-US" dirty="0"/>
              <a:t> filtering: </a:t>
            </a:r>
            <a:r>
              <a:rPr lang="ja-JP" altLang="en-US" dirty="0"/>
              <a:t>过滤从外部来的</a:t>
            </a:r>
            <a:r>
              <a:rPr lang="en-US" dirty="0"/>
              <a:t>packet</a:t>
            </a:r>
          </a:p>
          <a:p>
            <a:r>
              <a:rPr lang="en-US" b="1" dirty="0">
                <a:solidFill>
                  <a:srgbClr val="FF0000"/>
                </a:solidFill>
              </a:rPr>
              <a:t>ingress</a:t>
            </a:r>
            <a:r>
              <a:rPr lang="en-US" dirty="0"/>
              <a:t> filtering：</a:t>
            </a:r>
            <a:r>
              <a:rPr lang="ja-JP" altLang="en-US" dirty="0"/>
              <a:t>过滤从内部向外的</a:t>
            </a:r>
            <a:r>
              <a:rPr lang="en-US" dirty="0"/>
              <a:t>packet</a:t>
            </a:r>
          </a:p>
          <a:p>
            <a:endParaRPr lang="en-US" dirty="0"/>
          </a:p>
          <a:p>
            <a:r>
              <a:rPr lang="en-US" b="1" dirty="0">
                <a:solidFill>
                  <a:srgbClr val="FF0000"/>
                </a:solidFill>
              </a:rPr>
              <a:t>proxy</a:t>
            </a:r>
            <a:r>
              <a:rPr lang="en-US" dirty="0"/>
              <a:t>：</a:t>
            </a:r>
            <a:r>
              <a:rPr lang="ja-JP" altLang="en-US" dirty="0"/>
              <a:t>收集</a:t>
            </a:r>
            <a:r>
              <a:rPr lang="en-US" dirty="0" err="1"/>
              <a:t>UserRequest</a:t>
            </a:r>
            <a:r>
              <a:rPr lang="ja-JP" altLang="en-US" dirty="0"/>
              <a:t>在</a:t>
            </a:r>
            <a:r>
              <a:rPr lang="en-US" dirty="0"/>
              <a:t>forward</a:t>
            </a:r>
            <a:r>
              <a:rPr lang="ja-JP" altLang="en-US" dirty="0"/>
              <a:t>给外部各个</a:t>
            </a:r>
            <a:r>
              <a:rPr lang="en-US" dirty="0"/>
              <a:t>Server，</a:t>
            </a:r>
            <a:r>
              <a:rPr lang="ja-JP" altLang="en-US" dirty="0"/>
              <a:t>这样可确保外部无法直接访问内部，保护</a:t>
            </a:r>
            <a:r>
              <a:rPr lang="en-US" dirty="0"/>
              <a:t>User</a:t>
            </a:r>
          </a:p>
          <a:p>
            <a:r>
              <a:rPr lang="en-US" b="1" dirty="0">
                <a:solidFill>
                  <a:srgbClr val="FF0000"/>
                </a:solidFill>
              </a:rPr>
              <a:t>Reverse Proxy</a:t>
            </a:r>
            <a:r>
              <a:rPr lang="en-US" dirty="0"/>
              <a:t>：</a:t>
            </a:r>
            <a:r>
              <a:rPr lang="ja-JP" altLang="en-US" dirty="0"/>
              <a:t>设置在某个</a:t>
            </a:r>
            <a:r>
              <a:rPr lang="en-US" dirty="0"/>
              <a:t>Server</a:t>
            </a:r>
            <a:r>
              <a:rPr lang="ja-JP" altLang="en-US" dirty="0"/>
              <a:t>之前，收集所有访问</a:t>
            </a:r>
            <a:r>
              <a:rPr lang="en-US" dirty="0"/>
              <a:t>Request</a:t>
            </a:r>
            <a:r>
              <a:rPr lang="ja-JP" altLang="en-US" dirty="0"/>
              <a:t>再</a:t>
            </a:r>
            <a:r>
              <a:rPr lang="en-US" dirty="0"/>
              <a:t>forward</a:t>
            </a:r>
            <a:r>
              <a:rPr lang="ja-JP" altLang="en-US" dirty="0"/>
              <a:t>给这个</a:t>
            </a:r>
            <a:r>
              <a:rPr lang="en-US" dirty="0"/>
              <a:t>Server，</a:t>
            </a:r>
            <a:r>
              <a:rPr lang="ja-JP" altLang="en-US" dirty="0"/>
              <a:t>目的是保护这个</a:t>
            </a:r>
            <a:r>
              <a:rPr lang="en-US" dirty="0"/>
              <a:t>Server</a:t>
            </a:r>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6514406"/>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
        <p:nvSpPr>
          <p:cNvPr id="4" name="TextBox 3">
            <a:extLst>
              <a:ext uri="{FF2B5EF4-FFF2-40B4-BE49-F238E27FC236}">
                <a16:creationId xmlns:a16="http://schemas.microsoft.com/office/drawing/2014/main" xmlns="" id="{54B78F70-ECB6-4468-A4A5-B534613FB087}"/>
              </a:ext>
            </a:extLst>
          </p:cNvPr>
          <p:cNvSpPr txBox="1"/>
          <p:nvPr/>
        </p:nvSpPr>
        <p:spPr>
          <a:xfrm>
            <a:off x="0" y="7825888"/>
            <a:ext cx="4691349" cy="646331"/>
          </a:xfrm>
          <a:prstGeom prst="rect">
            <a:avLst/>
          </a:prstGeom>
          <a:noFill/>
        </p:spPr>
        <p:txBody>
          <a:bodyPr wrap="none" rtlCol="0">
            <a:spAutoFit/>
          </a:bodyPr>
          <a:lstStyle/>
          <a:p>
            <a:r>
              <a:rPr lang="en-US" sz="1200" b="1" dirty="0">
                <a:solidFill>
                  <a:srgbClr val="FF0000"/>
                </a:solidFill>
              </a:rPr>
              <a:t>steganography</a:t>
            </a:r>
            <a:r>
              <a:rPr lang="en-US" sz="1200" dirty="0"/>
              <a:t>: </a:t>
            </a:r>
            <a:r>
              <a:rPr lang="ja-JP" altLang="en-US" sz="1200" dirty="0"/>
              <a:t>隐写术</a:t>
            </a:r>
            <a:endParaRPr lang="en-US" altLang="ja-JP" sz="1200" dirty="0"/>
          </a:p>
          <a:p>
            <a:r>
              <a:rPr lang="en-US" altLang="zh-CN" sz="1200" b="1" dirty="0">
                <a:solidFill>
                  <a:srgbClr val="FF0000"/>
                </a:solidFill>
              </a:rPr>
              <a:t>Mantrap</a:t>
            </a:r>
            <a:r>
              <a:rPr lang="en-US" altLang="zh-CN" sz="1200" dirty="0"/>
              <a:t>: air lock, physical security measure, </a:t>
            </a:r>
            <a:r>
              <a:rPr lang="zh-CN" altLang="en-US" sz="1200" dirty="0"/>
              <a:t>确保每次过一个人的那种</a:t>
            </a:r>
            <a:endParaRPr lang="en-US" altLang="zh-CN" sz="1200" dirty="0"/>
          </a:p>
          <a:p>
            <a:r>
              <a:rPr lang="en-US" altLang="zh-CN" sz="1200" b="1" dirty="0">
                <a:solidFill>
                  <a:srgbClr val="FF0000"/>
                </a:solidFill>
              </a:rPr>
              <a:t>Biometric authentication</a:t>
            </a:r>
            <a:r>
              <a:rPr lang="en-US" altLang="zh-CN" sz="1200" dirty="0"/>
              <a:t>:</a:t>
            </a:r>
            <a:r>
              <a:rPr lang="zh-CN" altLang="en-US" sz="1200" dirty="0"/>
              <a:t>比如虹膜，指纹啥的</a:t>
            </a:r>
            <a:endParaRPr lang="en-US" sz="1200" dirty="0"/>
          </a:p>
        </p:txBody>
      </p:sp>
      <p:pic>
        <p:nvPicPr>
          <p:cNvPr id="12" name="Picture 11" descr="A screenshot of a cell phone&#10;&#10;Description generated with very high confidence">
            <a:extLst>
              <a:ext uri="{FF2B5EF4-FFF2-40B4-BE49-F238E27FC236}">
                <a16:creationId xmlns:a16="http://schemas.microsoft.com/office/drawing/2014/main" xmlns="" id="{1A3937CA-FECC-4088-AC39-77F957FA16F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7112" y="8206809"/>
            <a:ext cx="3859132" cy="1938161"/>
          </a:xfrm>
          <a:prstGeom prst="rect">
            <a:avLst/>
          </a:prstGeom>
        </p:spPr>
      </p:pic>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8611"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2077878" y="4969573"/>
            <a:ext cx="2106602" cy="369332"/>
          </a:xfrm>
          <a:prstGeom prst="rect">
            <a:avLst/>
          </a:prstGeom>
          <a:noFill/>
        </p:spPr>
        <p:txBody>
          <a:bodyPr wrap="none" rtlCol="0">
            <a:spAutoFit/>
          </a:bodyPr>
          <a:lstStyle/>
          <a:p>
            <a:r>
              <a:rPr lang="en-US" altLang="ja-JP" dirty="0" smtClean="0"/>
              <a:t>DNS</a:t>
            </a:r>
            <a:r>
              <a:rPr lang="en-US" altLang="zh-CN" dirty="0" smtClean="0"/>
              <a:t>/</a:t>
            </a:r>
            <a:r>
              <a:rPr lang="en-US" altLang="ja-JP" dirty="0" smtClean="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a:t>URL</a:t>
            </a:r>
            <a:r>
              <a:rPr kumimoji="1" lang="zh-CN" altLang="en-US" dirty="0"/>
              <a:t>各部分的意义</a:t>
            </a:r>
            <a:endParaRPr kumimoji="1" lang="en-US" altLang="zh-CN" dirty="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
        <p:nvSpPr>
          <p:cNvPr id="7" name="TextBox 6">
            <a:extLst>
              <a:ext uri="{FF2B5EF4-FFF2-40B4-BE49-F238E27FC236}">
                <a16:creationId xmlns:a16="http://schemas.microsoft.com/office/drawing/2014/main" xmlns="" id="{B13898CA-20C5-448A-889B-2491A7AFD0E9}"/>
              </a:ext>
            </a:extLst>
          </p:cNvPr>
          <p:cNvSpPr txBox="1"/>
          <p:nvPr/>
        </p:nvSpPr>
        <p:spPr>
          <a:xfrm>
            <a:off x="0" y="7837371"/>
            <a:ext cx="6442854" cy="923330"/>
          </a:xfrm>
          <a:prstGeom prst="rect">
            <a:avLst/>
          </a:prstGeom>
          <a:noFill/>
        </p:spPr>
        <p:txBody>
          <a:bodyPr wrap="none" rtlCol="0">
            <a:spAutoFit/>
          </a:bodyPr>
          <a:lstStyle/>
          <a:p>
            <a:r>
              <a:rPr lang="en-US" altLang="zh-CN" b="1" dirty="0">
                <a:solidFill>
                  <a:srgbClr val="FF0000"/>
                </a:solidFill>
              </a:rPr>
              <a:t>telnet</a:t>
            </a:r>
            <a:r>
              <a:rPr lang="zh-CN" altLang="en-US" dirty="0"/>
              <a:t>是什麽</a:t>
            </a:r>
            <a:r>
              <a:rPr lang="en-US" altLang="zh-CN" dirty="0"/>
              <a:t>:</a:t>
            </a:r>
          </a:p>
          <a:p>
            <a:pPr marL="285750" indent="-285750">
              <a:buFont typeface="Arial" panose="020B0604020202020204" pitchFamily="34" charset="0"/>
              <a:buChar char="•"/>
            </a:pPr>
            <a:r>
              <a:rPr lang="en-US" dirty="0"/>
              <a:t>Is used to communicate other machines in a </a:t>
            </a:r>
            <a:r>
              <a:rPr lang="en-US" b="1" dirty="0">
                <a:solidFill>
                  <a:srgbClr val="FF0000"/>
                </a:solidFill>
              </a:rPr>
              <a:t>text-based manner</a:t>
            </a:r>
          </a:p>
          <a:p>
            <a:pPr marL="285750" indent="-285750">
              <a:buFont typeface="Arial" panose="020B0604020202020204" pitchFamily="34" charset="0"/>
              <a:buChar char="•"/>
            </a:pPr>
            <a:r>
              <a:rPr lang="en-US" dirty="0"/>
              <a:t>Software for telnet is </a:t>
            </a:r>
            <a:r>
              <a:rPr lang="en-US" b="1" dirty="0">
                <a:solidFill>
                  <a:srgbClr val="FF0000"/>
                </a:solidFill>
              </a:rPr>
              <a:t>PuTTY</a:t>
            </a:r>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
        <p:nvSpPr>
          <p:cNvPr id="11" name="Rectangle 10">
            <a:extLst>
              <a:ext uri="{FF2B5EF4-FFF2-40B4-BE49-F238E27FC236}">
                <a16:creationId xmlns:a16="http://schemas.microsoft.com/office/drawing/2014/main" xmlns="" id="{AA25FFA5-5485-4E88-9CDE-1A7A946FD832}"/>
              </a:ext>
            </a:extLst>
          </p:cNvPr>
          <p:cNvSpPr/>
          <p:nvPr/>
        </p:nvSpPr>
        <p:spPr>
          <a:xfrm>
            <a:off x="7674029" y="1270245"/>
            <a:ext cx="10520054" cy="646331"/>
          </a:xfrm>
          <a:prstGeom prst="rect">
            <a:avLst/>
          </a:prstGeom>
        </p:spPr>
        <p:txBody>
          <a:bodyPr wrap="square">
            <a:spAutoFit/>
          </a:bodyPr>
          <a:lstStyle/>
          <a:p>
            <a:pPr>
              <a:buSzPct val="75000"/>
            </a:pPr>
            <a:r>
              <a:rPr lang="en-US" b="1" dirty="0">
                <a:solidFill>
                  <a:srgbClr val="FF0000"/>
                </a:solidFill>
              </a:rPr>
              <a:t>L2TP</a:t>
            </a:r>
            <a:r>
              <a:rPr lang="en-US" dirty="0"/>
              <a:t>: Layer 2 Tunneling Protocol is a tunneling protocol used to support virtual private networks (VPNs) or as part of the delivery of services by ISPs. It does </a:t>
            </a:r>
            <a:r>
              <a:rPr lang="en-US" dirty="0">
                <a:solidFill>
                  <a:srgbClr val="FF0000"/>
                </a:solidFill>
              </a:rPr>
              <a:t>NOT</a:t>
            </a:r>
            <a:r>
              <a:rPr lang="en-US" dirty="0"/>
              <a:t> provide any encryption or confidentiality by itself.</a:t>
            </a:r>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
        <p:nvSpPr>
          <p:cNvPr id="8" name="Hub: 用Broadcast方式传信息（因为是无线，所以广播信息，正确的接受方only反信）…">
            <a:extLst>
              <a:ext uri="{FF2B5EF4-FFF2-40B4-BE49-F238E27FC236}">
                <a16:creationId xmlns:a16="http://schemas.microsoft.com/office/drawing/2014/main" xmlns="" id="{E91FF8FB-AF5B-460D-B81A-22CAE6022F2D}"/>
              </a:ext>
            </a:extLst>
          </p:cNvPr>
          <p:cNvSpPr txBox="1"/>
          <p:nvPr/>
        </p:nvSpPr>
        <p:spPr>
          <a:xfrm>
            <a:off x="-943577" y="-3444991"/>
            <a:ext cx="9011220" cy="3303468"/>
          </a:xfrm>
          <a:prstGeom prst="rect">
            <a:avLst/>
          </a:prstGeom>
          <a:ln w="12700">
            <a:miter lim="400000"/>
          </a:ln>
          <a:extLst>
            <a:ext uri="{C572A759-6A51-4108-AA02-DFA0A04FC94B}">
              <ma14:wrappingTextBoxFlag xmlns:ma14="http://schemas.microsoft.com/office/mac/drawingml/2011/main" xmlns="" val="1"/>
            </a:ext>
          </a:extLst>
        </p:spPr>
        <p:txBody>
          <a:bodyPr wrap="square" lIns="50800" tIns="50800" rIns="50800" bIns="50800" anchor="ctr">
            <a:spAutoFit/>
          </a:bodyPr>
          <a:lstStyle/>
          <a:p>
            <a:pPr algn="l"/>
            <a:r>
              <a:rPr sz="1600" b="1" dirty="0">
                <a:latin typeface="+mj-lt"/>
              </a:rPr>
              <a:t>Hub</a:t>
            </a:r>
            <a:r>
              <a:rPr sz="1600" dirty="0">
                <a:latin typeface="+mj-lt"/>
              </a:rPr>
              <a:t>: </a:t>
            </a:r>
            <a:r>
              <a:rPr sz="1600" dirty="0" err="1">
                <a:latin typeface="+mj-lt"/>
              </a:rPr>
              <a:t>用Broadcast方式传信息（因为是无线，所以广播信息，正确的接受方only反信</a:t>
            </a:r>
            <a:r>
              <a:rPr sz="1600" dirty="0">
                <a:latin typeface="+mj-lt"/>
              </a:rPr>
              <a:t>）</a:t>
            </a:r>
          </a:p>
          <a:p>
            <a:pPr algn="l"/>
            <a:r>
              <a:rPr sz="1600" b="1" dirty="0" err="1">
                <a:latin typeface="+mj-lt"/>
              </a:rPr>
              <a:t>Switch</a:t>
            </a:r>
            <a:r>
              <a:rPr sz="1600" dirty="0" err="1">
                <a:latin typeface="+mj-lt"/>
              </a:rPr>
              <a:t>:比Hub智能，能够记录每个port有谁，不用Broadcast</a:t>
            </a:r>
            <a:r>
              <a:rPr sz="1600" dirty="0">
                <a:latin typeface="+mj-lt"/>
              </a:rPr>
              <a:t>，</a:t>
            </a:r>
          </a:p>
          <a:p>
            <a:pPr algn="l"/>
            <a:r>
              <a:rPr sz="1600" dirty="0" err="1">
                <a:latin typeface="+mj-lt"/>
              </a:rPr>
              <a:t>可以正确将信息送到正确的port</a:t>
            </a:r>
            <a:endParaRPr sz="1600" dirty="0">
              <a:latin typeface="+mj-lt"/>
            </a:endParaRPr>
          </a:p>
          <a:p>
            <a:pPr algn="l"/>
            <a:r>
              <a:rPr sz="1600" b="1" dirty="0" err="1">
                <a:latin typeface="+mj-lt"/>
              </a:rPr>
              <a:t>Router</a:t>
            </a:r>
            <a:r>
              <a:rPr sz="1600" dirty="0" err="1">
                <a:latin typeface="+mj-lt"/>
              </a:rPr>
              <a:t>:最智能，</a:t>
            </a:r>
            <a:r>
              <a:rPr sz="1600" b="1" dirty="0" err="1">
                <a:latin typeface="+mj-lt"/>
              </a:rPr>
              <a:t>最少能够完成两个功能</a:t>
            </a:r>
            <a:r>
              <a:rPr sz="1600" b="1" dirty="0">
                <a:latin typeface="+mj-lt"/>
              </a:rPr>
              <a:t> </a:t>
            </a:r>
            <a:r>
              <a:rPr sz="1600" b="1" dirty="0" err="1">
                <a:latin typeface="+mj-lt"/>
              </a:rPr>
              <a:t>DHCP和NAT</a:t>
            </a:r>
            <a:endParaRPr sz="1600" b="1"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NAT</a:t>
            </a:r>
            <a:r>
              <a:rPr sz="1600" dirty="0">
                <a:latin typeface="+mj-lt"/>
              </a:rPr>
              <a:t> – Network Address Translation – is the way that the router </a:t>
            </a:r>
            <a:r>
              <a:rPr sz="1600" i="1" dirty="0">
                <a:latin typeface="+mj-lt"/>
              </a:rPr>
              <a:t>translates</a:t>
            </a:r>
            <a:r>
              <a:rPr sz="1600" dirty="0">
                <a:latin typeface="+mj-lt"/>
              </a:rPr>
              <a:t> the IP addresses of packets that cross the internet/local network boundary. When computer “A” sends a </a:t>
            </a:r>
            <a:r>
              <a:rPr sz="1600" u="sng" dirty="0">
                <a:latin typeface="+mj-lt"/>
              </a:rPr>
              <a:t>packet</a:t>
            </a:r>
            <a:r>
              <a:rPr sz="1600" dirty="0">
                <a:latin typeface="+mj-lt"/>
              </a:rPr>
              <a:t> out, the IP address that it’s “from” is that of computer “A” – 192.168.1.2 in the example above. When the router passes that on to the internet, it replaces the local IP address with the internet IP address assigned by the ISP. It also keeps track, so that if a response comes back from somewhere on the internet, the router knows to do the translation in reverse – replace the internet IP address with the local IP address for machine “A” and then send that response packet on to machine “A”.</a:t>
            </a:r>
            <a:r>
              <a:rPr lang="en-US" sz="1600" dirty="0">
                <a:latin typeface="+mj-lt"/>
              </a:rPr>
              <a:t> (</a:t>
            </a:r>
            <a:r>
              <a:rPr lang="zh-CN" altLang="en-US" sz="1600" dirty="0">
                <a:latin typeface="+mj-lt"/>
              </a:rPr>
              <a:t>后面还有详细解释</a:t>
            </a:r>
            <a:r>
              <a:rPr lang="en-US" sz="1600" dirty="0">
                <a:latin typeface="+mj-lt"/>
              </a:rPr>
              <a:t>)</a:t>
            </a:r>
            <a:endParaRPr sz="1600" dirty="0">
              <a:latin typeface="+mj-lt"/>
            </a:endParaRPr>
          </a:p>
          <a:p>
            <a:pPr algn="l" defTabSz="457200">
              <a:defRPr sz="1866">
                <a:solidFill>
                  <a:srgbClr val="000000"/>
                </a:solidFill>
                <a:latin typeface="PT Sans"/>
                <a:ea typeface="PT Sans"/>
                <a:cs typeface="PT Sans"/>
                <a:sym typeface="PT Sans"/>
              </a:defRPr>
            </a:pPr>
            <a:r>
              <a:rPr sz="1600" b="1" dirty="0">
                <a:solidFill>
                  <a:srgbClr val="FF0000"/>
                </a:solidFill>
                <a:latin typeface="+mj-lt"/>
              </a:rPr>
              <a:t>A side effect of NAT</a:t>
            </a:r>
            <a:r>
              <a:rPr sz="1600" dirty="0">
                <a:latin typeface="+mj-lt"/>
              </a:rPr>
              <a:t> is that machines on the internet cannot initiate communications to local machines – they can only respond to communications initiated by those local machines.</a:t>
            </a:r>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27650</TotalTime>
  <Words>35353</Words>
  <Application>Microsoft Office PowerPoint</Application>
  <PresentationFormat>画面に合わせる (4:3)</PresentationFormat>
  <Paragraphs>3734</Paragraphs>
  <Slides>162</Slides>
  <Notes>15</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3749</cp:revision>
  <dcterms:created xsi:type="dcterms:W3CDTF">2016-01-14T23:49:10Z</dcterms:created>
  <dcterms:modified xsi:type="dcterms:W3CDTF">2018-08-30T09:35:52Z</dcterms:modified>
</cp:coreProperties>
</file>